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62" r:id="rId3"/>
    <p:sldId id="257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4" r:id="rId14"/>
    <p:sldId id="273" r:id="rId15"/>
    <p:sldId id="275" r:id="rId16"/>
    <p:sldId id="277" r:id="rId17"/>
    <p:sldId id="278" r:id="rId18"/>
    <p:sldId id="279" r:id="rId19"/>
    <p:sldId id="258" r:id="rId20"/>
    <p:sldId id="280" r:id="rId21"/>
    <p:sldId id="283" r:id="rId22"/>
    <p:sldId id="281" r:id="rId23"/>
    <p:sldId id="292" r:id="rId24"/>
    <p:sldId id="284" r:id="rId25"/>
    <p:sldId id="287" r:id="rId26"/>
    <p:sldId id="288" r:id="rId27"/>
    <p:sldId id="289" r:id="rId28"/>
    <p:sldId id="290" r:id="rId29"/>
    <p:sldId id="291" r:id="rId30"/>
    <p:sldId id="259" r:id="rId31"/>
    <p:sldId id="293" r:id="rId32"/>
    <p:sldId id="263" r:id="rId3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244443"/>
    <a:srgbClr val="FFFFFF"/>
    <a:srgbClr val="84BEBD"/>
    <a:srgbClr val="9ACAC9"/>
    <a:srgbClr val="492207"/>
    <a:srgbClr val="6C320A"/>
    <a:srgbClr val="9142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301" autoAdjust="0"/>
  </p:normalViewPr>
  <p:slideViewPr>
    <p:cSldViewPr snapToGrid="0" showGuides="1">
      <p:cViewPr varScale="1">
        <p:scale>
          <a:sx n="112" d="100"/>
          <a:sy n="112" d="100"/>
        </p:scale>
        <p:origin x="1566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CBA17-1AC9-47EA-A71A-3809D27B62B0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C5526-FFBF-4AF6-BDFA-2403104E1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213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CBA17-1AC9-47EA-A71A-3809D27B62B0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C5526-FFBF-4AF6-BDFA-2403104E1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02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CBA17-1AC9-47EA-A71A-3809D27B62B0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C5526-FFBF-4AF6-BDFA-2403104E1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407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CBA17-1AC9-47EA-A71A-3809D27B62B0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C5526-FFBF-4AF6-BDFA-2403104E1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9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CBA17-1AC9-47EA-A71A-3809D27B62B0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C5526-FFBF-4AF6-BDFA-2403104E1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4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CBA17-1AC9-47EA-A71A-3809D27B62B0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C5526-FFBF-4AF6-BDFA-2403104E1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41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CBA17-1AC9-47EA-A71A-3809D27B62B0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C5526-FFBF-4AF6-BDFA-2403104E1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403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CBA17-1AC9-47EA-A71A-3809D27B62B0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C5526-FFBF-4AF6-BDFA-2403104E1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885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CBA17-1AC9-47EA-A71A-3809D27B62B0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C5526-FFBF-4AF6-BDFA-2403104E1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786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CBA17-1AC9-47EA-A71A-3809D27B62B0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C5526-FFBF-4AF6-BDFA-2403104E1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329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CBA17-1AC9-47EA-A71A-3809D27B62B0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C5526-FFBF-4AF6-BDFA-2403104E1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02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CBA17-1AC9-47EA-A71A-3809D27B62B0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C5526-FFBF-4AF6-BDFA-2403104E1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812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DD10B4B-9260-43CF-AF14-5685CF523314}"/>
              </a:ext>
            </a:extLst>
          </p:cNvPr>
          <p:cNvSpPr txBox="1"/>
          <p:nvPr/>
        </p:nvSpPr>
        <p:spPr>
          <a:xfrm>
            <a:off x="448508" y="2820771"/>
            <a:ext cx="8247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YOLOV5</a:t>
            </a:r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 이용한 상품탐지 및 총합 계산</a:t>
            </a:r>
            <a:endParaRPr lang="ko-KR" altLang="en-US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F32337-0C7C-4A8A-BB91-BBB5E5ECE993}"/>
              </a:ext>
            </a:extLst>
          </p:cNvPr>
          <p:cNvSpPr txBox="1"/>
          <p:nvPr/>
        </p:nvSpPr>
        <p:spPr>
          <a:xfrm>
            <a:off x="3129946" y="3584168"/>
            <a:ext cx="288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발표자</a:t>
            </a:r>
            <a:r>
              <a:rPr lang="en-US" altLang="ko-KR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: </a:t>
            </a:r>
            <a:r>
              <a:rPr lang="ko-KR" altLang="en-US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노 태 현</a:t>
            </a:r>
            <a:r>
              <a:rPr lang="en-US" altLang="ko-KR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(12133224)</a:t>
            </a:r>
            <a:endParaRPr lang="ko-KR" altLang="en-US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711933A-4A37-4C32-88E9-93BCE667FD8C}"/>
              </a:ext>
            </a:extLst>
          </p:cNvPr>
          <p:cNvCxnSpPr>
            <a:cxnSpLocks/>
          </p:cNvCxnSpPr>
          <p:nvPr/>
        </p:nvCxnSpPr>
        <p:spPr>
          <a:xfrm>
            <a:off x="3530178" y="3938260"/>
            <a:ext cx="2083644" cy="0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C7EDF1-4A0A-4840-9713-FD32F7AD920A}"/>
              </a:ext>
            </a:extLst>
          </p:cNvPr>
          <p:cNvSpPr/>
          <p:nvPr/>
        </p:nvSpPr>
        <p:spPr>
          <a:xfrm>
            <a:off x="8229600" y="-1117600"/>
            <a:ext cx="914400" cy="914400"/>
          </a:xfrm>
          <a:prstGeom prst="rect">
            <a:avLst/>
          </a:prstGeom>
          <a:solidFill>
            <a:srgbClr val="24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B65C9D-806C-43D1-953F-AE753D171AEF}"/>
              </a:ext>
            </a:extLst>
          </p:cNvPr>
          <p:cNvSpPr/>
          <p:nvPr/>
        </p:nvSpPr>
        <p:spPr>
          <a:xfrm>
            <a:off x="7048500" y="-1117600"/>
            <a:ext cx="914400" cy="9144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B50383-4BA4-4D2A-8E88-2F51EB3EB2D1}"/>
              </a:ext>
            </a:extLst>
          </p:cNvPr>
          <p:cNvSpPr/>
          <p:nvPr/>
        </p:nvSpPr>
        <p:spPr>
          <a:xfrm>
            <a:off x="5867400" y="-1117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318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26E609-1DEC-4F68-B27B-E0D1CCB077D0}"/>
              </a:ext>
            </a:extLst>
          </p:cNvPr>
          <p:cNvSpPr/>
          <p:nvPr/>
        </p:nvSpPr>
        <p:spPr>
          <a:xfrm>
            <a:off x="8229600" y="-1117600"/>
            <a:ext cx="914400" cy="914400"/>
          </a:xfrm>
          <a:prstGeom prst="rect">
            <a:avLst/>
          </a:prstGeom>
          <a:solidFill>
            <a:srgbClr val="24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1A-D731-4D27-B3C6-AE403AD51673}"/>
              </a:ext>
            </a:extLst>
          </p:cNvPr>
          <p:cNvSpPr/>
          <p:nvPr/>
        </p:nvSpPr>
        <p:spPr>
          <a:xfrm>
            <a:off x="7048500" y="-1117600"/>
            <a:ext cx="914400" cy="9144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69F6B-84D2-465E-A01E-F4E1DD857689}"/>
              </a:ext>
            </a:extLst>
          </p:cNvPr>
          <p:cNvSpPr/>
          <p:nvPr/>
        </p:nvSpPr>
        <p:spPr>
          <a:xfrm>
            <a:off x="5867400" y="-1117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FE156C61-EE45-423F-8277-85CBCC8A251E}"/>
              </a:ext>
            </a:extLst>
          </p:cNvPr>
          <p:cNvSpPr/>
          <p:nvPr/>
        </p:nvSpPr>
        <p:spPr>
          <a:xfrm>
            <a:off x="278518" y="234892"/>
            <a:ext cx="8586964" cy="6388216"/>
          </a:xfrm>
          <a:prstGeom prst="frame">
            <a:avLst>
              <a:gd name="adj1" fmla="val 128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D0D3BAB7-212F-4BB1-A0F1-1989A0ECB952}"/>
              </a:ext>
            </a:extLst>
          </p:cNvPr>
          <p:cNvSpPr/>
          <p:nvPr/>
        </p:nvSpPr>
        <p:spPr>
          <a:xfrm rot="10800000">
            <a:off x="3901798" y="296860"/>
            <a:ext cx="1340404" cy="420928"/>
          </a:xfrm>
          <a:prstGeom prst="trapezoid">
            <a:avLst>
              <a:gd name="adj" fmla="val 5061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33F919-211D-48EF-9E93-411F335CA8A9}"/>
              </a:ext>
            </a:extLst>
          </p:cNvPr>
          <p:cNvSpPr txBox="1"/>
          <p:nvPr/>
        </p:nvSpPr>
        <p:spPr>
          <a:xfrm>
            <a:off x="4330431" y="296860"/>
            <a:ext cx="483136" cy="472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44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44443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1D57C-5DB4-4842-8BA7-607673D5D84A}"/>
              </a:ext>
            </a:extLst>
          </p:cNvPr>
          <p:cNvSpPr txBox="1"/>
          <p:nvPr/>
        </p:nvSpPr>
        <p:spPr>
          <a:xfrm>
            <a:off x="1340910" y="1140413"/>
            <a:ext cx="6462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YOLO</a:t>
            </a:r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(You Only Look Once)</a:t>
            </a:r>
            <a:r>
              <a:rPr lang="ko-KR" altLang="en-US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모델 원리</a:t>
            </a:r>
            <a:endParaRPr lang="ko-KR" altLang="en-US" sz="3200" spc="-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E69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3FE578-3AB2-4F79-B4B0-9C578ABB4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65" y="2222728"/>
            <a:ext cx="7883795" cy="309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88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26E609-1DEC-4F68-B27B-E0D1CCB077D0}"/>
              </a:ext>
            </a:extLst>
          </p:cNvPr>
          <p:cNvSpPr/>
          <p:nvPr/>
        </p:nvSpPr>
        <p:spPr>
          <a:xfrm>
            <a:off x="8229600" y="-1117600"/>
            <a:ext cx="914400" cy="914400"/>
          </a:xfrm>
          <a:prstGeom prst="rect">
            <a:avLst/>
          </a:prstGeom>
          <a:solidFill>
            <a:srgbClr val="24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1A-D731-4D27-B3C6-AE403AD51673}"/>
              </a:ext>
            </a:extLst>
          </p:cNvPr>
          <p:cNvSpPr/>
          <p:nvPr/>
        </p:nvSpPr>
        <p:spPr>
          <a:xfrm>
            <a:off x="7048500" y="-1117600"/>
            <a:ext cx="914400" cy="9144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69F6B-84D2-465E-A01E-F4E1DD857689}"/>
              </a:ext>
            </a:extLst>
          </p:cNvPr>
          <p:cNvSpPr/>
          <p:nvPr/>
        </p:nvSpPr>
        <p:spPr>
          <a:xfrm>
            <a:off x="5867400" y="-1117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FE156C61-EE45-423F-8277-85CBCC8A251E}"/>
              </a:ext>
            </a:extLst>
          </p:cNvPr>
          <p:cNvSpPr/>
          <p:nvPr/>
        </p:nvSpPr>
        <p:spPr>
          <a:xfrm>
            <a:off x="278518" y="234892"/>
            <a:ext cx="8586964" cy="6388216"/>
          </a:xfrm>
          <a:prstGeom prst="frame">
            <a:avLst>
              <a:gd name="adj1" fmla="val 128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D0D3BAB7-212F-4BB1-A0F1-1989A0ECB952}"/>
              </a:ext>
            </a:extLst>
          </p:cNvPr>
          <p:cNvSpPr/>
          <p:nvPr/>
        </p:nvSpPr>
        <p:spPr>
          <a:xfrm rot="10800000">
            <a:off x="3901798" y="296860"/>
            <a:ext cx="1340404" cy="420928"/>
          </a:xfrm>
          <a:prstGeom prst="trapezoid">
            <a:avLst>
              <a:gd name="adj" fmla="val 5061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33F919-211D-48EF-9E93-411F335CA8A9}"/>
              </a:ext>
            </a:extLst>
          </p:cNvPr>
          <p:cNvSpPr txBox="1"/>
          <p:nvPr/>
        </p:nvSpPr>
        <p:spPr>
          <a:xfrm>
            <a:off x="4330431" y="296860"/>
            <a:ext cx="483136" cy="472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44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44443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1D57C-5DB4-4842-8BA7-607673D5D84A}"/>
              </a:ext>
            </a:extLst>
          </p:cNvPr>
          <p:cNvSpPr txBox="1"/>
          <p:nvPr/>
        </p:nvSpPr>
        <p:spPr>
          <a:xfrm>
            <a:off x="1340910" y="1140413"/>
            <a:ext cx="6462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YOLO</a:t>
            </a:r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(You Only Look Once)</a:t>
            </a:r>
            <a:r>
              <a:rPr lang="ko-KR" altLang="en-US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모델 원리</a:t>
            </a:r>
            <a:endParaRPr lang="ko-KR" altLang="en-US" sz="3200" spc="-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E69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F988A8-BCB5-434C-8BA6-37A8D4810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063" y="1623309"/>
            <a:ext cx="6270625" cy="529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544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26E609-1DEC-4F68-B27B-E0D1CCB077D0}"/>
              </a:ext>
            </a:extLst>
          </p:cNvPr>
          <p:cNvSpPr/>
          <p:nvPr/>
        </p:nvSpPr>
        <p:spPr>
          <a:xfrm>
            <a:off x="8229600" y="-1117600"/>
            <a:ext cx="914400" cy="914400"/>
          </a:xfrm>
          <a:prstGeom prst="rect">
            <a:avLst/>
          </a:prstGeom>
          <a:solidFill>
            <a:srgbClr val="24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1A-D731-4D27-B3C6-AE403AD51673}"/>
              </a:ext>
            </a:extLst>
          </p:cNvPr>
          <p:cNvSpPr/>
          <p:nvPr/>
        </p:nvSpPr>
        <p:spPr>
          <a:xfrm>
            <a:off x="7048500" y="-1117600"/>
            <a:ext cx="914400" cy="9144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69F6B-84D2-465E-A01E-F4E1DD857689}"/>
              </a:ext>
            </a:extLst>
          </p:cNvPr>
          <p:cNvSpPr/>
          <p:nvPr/>
        </p:nvSpPr>
        <p:spPr>
          <a:xfrm>
            <a:off x="5867400" y="-1117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FE156C61-EE45-423F-8277-85CBCC8A251E}"/>
              </a:ext>
            </a:extLst>
          </p:cNvPr>
          <p:cNvSpPr/>
          <p:nvPr/>
        </p:nvSpPr>
        <p:spPr>
          <a:xfrm>
            <a:off x="278518" y="234892"/>
            <a:ext cx="8586964" cy="6388216"/>
          </a:xfrm>
          <a:prstGeom prst="frame">
            <a:avLst>
              <a:gd name="adj1" fmla="val 128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D0D3BAB7-212F-4BB1-A0F1-1989A0ECB952}"/>
              </a:ext>
            </a:extLst>
          </p:cNvPr>
          <p:cNvSpPr/>
          <p:nvPr/>
        </p:nvSpPr>
        <p:spPr>
          <a:xfrm rot="10800000">
            <a:off x="3901798" y="296860"/>
            <a:ext cx="1340404" cy="420928"/>
          </a:xfrm>
          <a:prstGeom prst="trapezoid">
            <a:avLst>
              <a:gd name="adj" fmla="val 5061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33F919-211D-48EF-9E93-411F335CA8A9}"/>
              </a:ext>
            </a:extLst>
          </p:cNvPr>
          <p:cNvSpPr txBox="1"/>
          <p:nvPr/>
        </p:nvSpPr>
        <p:spPr>
          <a:xfrm>
            <a:off x="4330431" y="296860"/>
            <a:ext cx="483136" cy="472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44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44443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1D57C-5DB4-4842-8BA7-607673D5D84A}"/>
              </a:ext>
            </a:extLst>
          </p:cNvPr>
          <p:cNvSpPr txBox="1"/>
          <p:nvPr/>
        </p:nvSpPr>
        <p:spPr>
          <a:xfrm>
            <a:off x="1340910" y="1140413"/>
            <a:ext cx="6462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YOLO</a:t>
            </a:r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(You Only Look Once)</a:t>
            </a:r>
            <a:r>
              <a:rPr lang="ko-KR" altLang="en-US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모델 원리</a:t>
            </a:r>
            <a:endParaRPr lang="ko-KR" altLang="en-US" sz="3200" spc="-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E69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7728C75-E702-45E9-A952-4C69B298B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37" y="2662849"/>
            <a:ext cx="8370097" cy="251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03D96D6-D1DE-4069-87C2-15965056B0BB}"/>
              </a:ext>
            </a:extLst>
          </p:cNvPr>
          <p:cNvSpPr txBox="1"/>
          <p:nvPr/>
        </p:nvSpPr>
        <p:spPr>
          <a:xfrm>
            <a:off x="2180028" y="1855425"/>
            <a:ext cx="4784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NMS(Nom-</a:t>
            </a:r>
            <a:r>
              <a:rPr lang="en-US" altLang="ko-KR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maxmar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-suppression) 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비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최대값 억제</a:t>
            </a:r>
          </a:p>
        </p:txBody>
      </p:sp>
    </p:spTree>
    <p:extLst>
      <p:ext uri="{BB962C8B-B14F-4D97-AF65-F5344CB8AC3E}">
        <p14:creationId xmlns:p14="http://schemas.microsoft.com/office/powerpoint/2010/main" val="2558648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26E609-1DEC-4F68-B27B-E0D1CCB077D0}"/>
              </a:ext>
            </a:extLst>
          </p:cNvPr>
          <p:cNvSpPr/>
          <p:nvPr/>
        </p:nvSpPr>
        <p:spPr>
          <a:xfrm>
            <a:off x="8229600" y="-1117600"/>
            <a:ext cx="914400" cy="914400"/>
          </a:xfrm>
          <a:prstGeom prst="rect">
            <a:avLst/>
          </a:prstGeom>
          <a:solidFill>
            <a:srgbClr val="24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1A-D731-4D27-B3C6-AE403AD51673}"/>
              </a:ext>
            </a:extLst>
          </p:cNvPr>
          <p:cNvSpPr/>
          <p:nvPr/>
        </p:nvSpPr>
        <p:spPr>
          <a:xfrm>
            <a:off x="7048500" y="-1117600"/>
            <a:ext cx="914400" cy="9144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69F6B-84D2-465E-A01E-F4E1DD857689}"/>
              </a:ext>
            </a:extLst>
          </p:cNvPr>
          <p:cNvSpPr/>
          <p:nvPr/>
        </p:nvSpPr>
        <p:spPr>
          <a:xfrm>
            <a:off x="5867400" y="-1117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FE156C61-EE45-423F-8277-85CBCC8A251E}"/>
              </a:ext>
            </a:extLst>
          </p:cNvPr>
          <p:cNvSpPr/>
          <p:nvPr/>
        </p:nvSpPr>
        <p:spPr>
          <a:xfrm>
            <a:off x="278518" y="234892"/>
            <a:ext cx="8586964" cy="6388216"/>
          </a:xfrm>
          <a:prstGeom prst="frame">
            <a:avLst>
              <a:gd name="adj1" fmla="val 128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D0D3BAB7-212F-4BB1-A0F1-1989A0ECB952}"/>
              </a:ext>
            </a:extLst>
          </p:cNvPr>
          <p:cNvSpPr/>
          <p:nvPr/>
        </p:nvSpPr>
        <p:spPr>
          <a:xfrm rot="10800000">
            <a:off x="3901798" y="296860"/>
            <a:ext cx="1340404" cy="420928"/>
          </a:xfrm>
          <a:prstGeom prst="trapezoid">
            <a:avLst>
              <a:gd name="adj" fmla="val 5061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33F919-211D-48EF-9E93-411F335CA8A9}"/>
              </a:ext>
            </a:extLst>
          </p:cNvPr>
          <p:cNvSpPr txBox="1"/>
          <p:nvPr/>
        </p:nvSpPr>
        <p:spPr>
          <a:xfrm>
            <a:off x="4330431" y="296860"/>
            <a:ext cx="483136" cy="472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44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44443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3D96D6-D1DE-4069-87C2-15965056B0BB}"/>
              </a:ext>
            </a:extLst>
          </p:cNvPr>
          <p:cNvSpPr txBox="1"/>
          <p:nvPr/>
        </p:nvSpPr>
        <p:spPr>
          <a:xfrm>
            <a:off x="4104478" y="2994441"/>
            <a:ext cx="4198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NMS</a:t>
            </a:r>
          </a:p>
          <a:p>
            <a:pPr algn="ctr"/>
            <a:r>
              <a:rPr lang="en-US" altLang="ko-KR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(Nom-</a:t>
            </a:r>
            <a:r>
              <a:rPr lang="en-US" altLang="ko-KR" sz="24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maxmal</a:t>
            </a:r>
            <a:r>
              <a:rPr lang="en-US" altLang="ko-KR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-suppression) </a:t>
            </a:r>
          </a:p>
          <a:p>
            <a:pPr algn="ctr"/>
            <a:r>
              <a:rPr lang="ko-KR" altLang="en-US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비</a:t>
            </a:r>
            <a:r>
              <a:rPr lang="en-US" altLang="ko-KR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</a:t>
            </a:r>
            <a:r>
              <a:rPr lang="ko-KR" altLang="en-US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최대값 억제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0CD5A8B-8A08-482F-9E01-05A251D99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7" y="464273"/>
            <a:ext cx="3329930" cy="591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294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26E609-1DEC-4F68-B27B-E0D1CCB077D0}"/>
              </a:ext>
            </a:extLst>
          </p:cNvPr>
          <p:cNvSpPr/>
          <p:nvPr/>
        </p:nvSpPr>
        <p:spPr>
          <a:xfrm>
            <a:off x="8229600" y="-1117600"/>
            <a:ext cx="914400" cy="914400"/>
          </a:xfrm>
          <a:prstGeom prst="rect">
            <a:avLst/>
          </a:prstGeom>
          <a:solidFill>
            <a:srgbClr val="24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1A-D731-4D27-B3C6-AE403AD51673}"/>
              </a:ext>
            </a:extLst>
          </p:cNvPr>
          <p:cNvSpPr/>
          <p:nvPr/>
        </p:nvSpPr>
        <p:spPr>
          <a:xfrm>
            <a:off x="7048500" y="-1117600"/>
            <a:ext cx="914400" cy="9144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69F6B-84D2-465E-A01E-F4E1DD857689}"/>
              </a:ext>
            </a:extLst>
          </p:cNvPr>
          <p:cNvSpPr/>
          <p:nvPr/>
        </p:nvSpPr>
        <p:spPr>
          <a:xfrm>
            <a:off x="5867400" y="-1117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FE156C61-EE45-423F-8277-85CBCC8A251E}"/>
              </a:ext>
            </a:extLst>
          </p:cNvPr>
          <p:cNvSpPr/>
          <p:nvPr/>
        </p:nvSpPr>
        <p:spPr>
          <a:xfrm>
            <a:off x="278518" y="234892"/>
            <a:ext cx="8586964" cy="6388216"/>
          </a:xfrm>
          <a:prstGeom prst="frame">
            <a:avLst>
              <a:gd name="adj1" fmla="val 128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D0D3BAB7-212F-4BB1-A0F1-1989A0ECB952}"/>
              </a:ext>
            </a:extLst>
          </p:cNvPr>
          <p:cNvSpPr/>
          <p:nvPr/>
        </p:nvSpPr>
        <p:spPr>
          <a:xfrm rot="10800000">
            <a:off x="3901798" y="296860"/>
            <a:ext cx="1340404" cy="420928"/>
          </a:xfrm>
          <a:prstGeom prst="trapezoid">
            <a:avLst>
              <a:gd name="adj" fmla="val 5061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33F919-211D-48EF-9E93-411F335CA8A9}"/>
              </a:ext>
            </a:extLst>
          </p:cNvPr>
          <p:cNvSpPr txBox="1"/>
          <p:nvPr/>
        </p:nvSpPr>
        <p:spPr>
          <a:xfrm>
            <a:off x="4330431" y="296860"/>
            <a:ext cx="483136" cy="472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44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44443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1D57C-5DB4-4842-8BA7-607673D5D84A}"/>
              </a:ext>
            </a:extLst>
          </p:cNvPr>
          <p:cNvSpPr txBox="1"/>
          <p:nvPr/>
        </p:nvSpPr>
        <p:spPr>
          <a:xfrm>
            <a:off x="1340910" y="1140413"/>
            <a:ext cx="6462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YOLO (You Only Look Once)</a:t>
            </a:r>
            <a:r>
              <a:rPr lang="ko-KR" altLang="en-US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모델 원리</a:t>
            </a:r>
            <a:endParaRPr lang="ko-KR" altLang="en-US" sz="3200" spc="-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E69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5AAF755-DEE2-40B0-B62F-3D84DA4E6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263" y="217350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05109864" descr="EMB00005d6c8e3b">
            <a:extLst>
              <a:ext uri="{FF2B5EF4-FFF2-40B4-BE49-F238E27FC236}">
                <a16:creationId xmlns:a16="http://schemas.microsoft.com/office/drawing/2014/main" id="{1AB55F80-FCE1-4934-A65C-0F0F5B8CA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26" y="2186571"/>
            <a:ext cx="7289073" cy="346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734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26E609-1DEC-4F68-B27B-E0D1CCB077D0}"/>
              </a:ext>
            </a:extLst>
          </p:cNvPr>
          <p:cNvSpPr/>
          <p:nvPr/>
        </p:nvSpPr>
        <p:spPr>
          <a:xfrm>
            <a:off x="8229600" y="-1117600"/>
            <a:ext cx="914400" cy="914400"/>
          </a:xfrm>
          <a:prstGeom prst="rect">
            <a:avLst/>
          </a:prstGeom>
          <a:solidFill>
            <a:srgbClr val="24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1A-D731-4D27-B3C6-AE403AD51673}"/>
              </a:ext>
            </a:extLst>
          </p:cNvPr>
          <p:cNvSpPr/>
          <p:nvPr/>
        </p:nvSpPr>
        <p:spPr>
          <a:xfrm>
            <a:off x="7048500" y="-1117600"/>
            <a:ext cx="914400" cy="9144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69F6B-84D2-465E-A01E-F4E1DD857689}"/>
              </a:ext>
            </a:extLst>
          </p:cNvPr>
          <p:cNvSpPr/>
          <p:nvPr/>
        </p:nvSpPr>
        <p:spPr>
          <a:xfrm>
            <a:off x="5867400" y="-1117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FE156C61-EE45-423F-8277-85CBCC8A251E}"/>
              </a:ext>
            </a:extLst>
          </p:cNvPr>
          <p:cNvSpPr/>
          <p:nvPr/>
        </p:nvSpPr>
        <p:spPr>
          <a:xfrm>
            <a:off x="278518" y="234892"/>
            <a:ext cx="8586964" cy="6388216"/>
          </a:xfrm>
          <a:prstGeom prst="frame">
            <a:avLst>
              <a:gd name="adj1" fmla="val 128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D0D3BAB7-212F-4BB1-A0F1-1989A0ECB952}"/>
              </a:ext>
            </a:extLst>
          </p:cNvPr>
          <p:cNvSpPr/>
          <p:nvPr/>
        </p:nvSpPr>
        <p:spPr>
          <a:xfrm rot="10800000">
            <a:off x="3901798" y="296860"/>
            <a:ext cx="1340404" cy="420928"/>
          </a:xfrm>
          <a:prstGeom prst="trapezoid">
            <a:avLst>
              <a:gd name="adj" fmla="val 5061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33F919-211D-48EF-9E93-411F335CA8A9}"/>
              </a:ext>
            </a:extLst>
          </p:cNvPr>
          <p:cNvSpPr txBox="1"/>
          <p:nvPr/>
        </p:nvSpPr>
        <p:spPr>
          <a:xfrm>
            <a:off x="4330431" y="296860"/>
            <a:ext cx="483136" cy="472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44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44443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1D57C-5DB4-4842-8BA7-607673D5D84A}"/>
              </a:ext>
            </a:extLst>
          </p:cNvPr>
          <p:cNvSpPr txBox="1"/>
          <p:nvPr/>
        </p:nvSpPr>
        <p:spPr>
          <a:xfrm>
            <a:off x="1670328" y="1140413"/>
            <a:ext cx="5803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YOLO (You Only Look Once)</a:t>
            </a:r>
            <a:r>
              <a:rPr lang="ko-KR" altLang="en-US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장</a:t>
            </a:r>
            <a:r>
              <a:rPr lang="ko-KR" altLang="en-US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endParaRPr lang="ko-KR" altLang="en-US" sz="3200" spc="-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E69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3B08FC-EDB2-4739-BB1F-F9059E570409}"/>
              </a:ext>
            </a:extLst>
          </p:cNvPr>
          <p:cNvSpPr txBox="1"/>
          <p:nvPr/>
        </p:nvSpPr>
        <p:spPr>
          <a:xfrm>
            <a:off x="2152876" y="2032847"/>
            <a:ext cx="4838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1. 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매우 빠르다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Titan X GPU 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사용 시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45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프레임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    FAST YOLO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의 경우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150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프레임을 기록한다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ko-KR" alt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A20467-0593-4843-AE0B-9F77696EA313}"/>
              </a:ext>
            </a:extLst>
          </p:cNvPr>
          <p:cNvSpPr txBox="1"/>
          <p:nvPr/>
        </p:nvSpPr>
        <p:spPr>
          <a:xfrm>
            <a:off x="974483" y="3034727"/>
            <a:ext cx="72125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2. 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기존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R-CNN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과 달리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YOLO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는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train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시간 내내 전체 이미지로 학습하므로 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큰 문맥을 볼 수 있다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pPr algn="ctr"/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즉 백그라운드 문제의 오류를 절반으로 줄인다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ko-KR" alt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995152-EBE1-4DD4-9C81-EE6D82D238B1}"/>
              </a:ext>
            </a:extLst>
          </p:cNvPr>
          <p:cNvSpPr txBox="1"/>
          <p:nvPr/>
        </p:nvSpPr>
        <p:spPr>
          <a:xfrm>
            <a:off x="1162874" y="4510961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3. 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객체의 일반화된 표현을 찾아 학습한다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</a:p>
          <a:p>
            <a:pPr algn="ctr"/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따라서 새로운 도메인이나 예기치 않은 입력에 잘못 예측하지 않는다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ko-KR" alt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21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26E609-1DEC-4F68-B27B-E0D1CCB077D0}"/>
              </a:ext>
            </a:extLst>
          </p:cNvPr>
          <p:cNvSpPr/>
          <p:nvPr/>
        </p:nvSpPr>
        <p:spPr>
          <a:xfrm>
            <a:off x="8229600" y="-1117600"/>
            <a:ext cx="914400" cy="914400"/>
          </a:xfrm>
          <a:prstGeom prst="rect">
            <a:avLst/>
          </a:prstGeom>
          <a:solidFill>
            <a:srgbClr val="24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1A-D731-4D27-B3C6-AE403AD51673}"/>
              </a:ext>
            </a:extLst>
          </p:cNvPr>
          <p:cNvSpPr/>
          <p:nvPr/>
        </p:nvSpPr>
        <p:spPr>
          <a:xfrm>
            <a:off x="7048500" y="-1117600"/>
            <a:ext cx="914400" cy="9144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69F6B-84D2-465E-A01E-F4E1DD857689}"/>
              </a:ext>
            </a:extLst>
          </p:cNvPr>
          <p:cNvSpPr/>
          <p:nvPr/>
        </p:nvSpPr>
        <p:spPr>
          <a:xfrm>
            <a:off x="5867400" y="-1117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FE156C61-EE45-423F-8277-85CBCC8A251E}"/>
              </a:ext>
            </a:extLst>
          </p:cNvPr>
          <p:cNvSpPr/>
          <p:nvPr/>
        </p:nvSpPr>
        <p:spPr>
          <a:xfrm>
            <a:off x="278518" y="234892"/>
            <a:ext cx="8586964" cy="6388216"/>
          </a:xfrm>
          <a:prstGeom prst="frame">
            <a:avLst>
              <a:gd name="adj1" fmla="val 128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D0D3BAB7-212F-4BB1-A0F1-1989A0ECB952}"/>
              </a:ext>
            </a:extLst>
          </p:cNvPr>
          <p:cNvSpPr/>
          <p:nvPr/>
        </p:nvSpPr>
        <p:spPr>
          <a:xfrm rot="10800000">
            <a:off x="3901798" y="296860"/>
            <a:ext cx="1340404" cy="420928"/>
          </a:xfrm>
          <a:prstGeom prst="trapezoid">
            <a:avLst>
              <a:gd name="adj" fmla="val 5061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33F919-211D-48EF-9E93-411F335CA8A9}"/>
              </a:ext>
            </a:extLst>
          </p:cNvPr>
          <p:cNvSpPr txBox="1"/>
          <p:nvPr/>
        </p:nvSpPr>
        <p:spPr>
          <a:xfrm>
            <a:off x="4330431" y="296860"/>
            <a:ext cx="483136" cy="472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44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44443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1D57C-5DB4-4842-8BA7-607673D5D84A}"/>
              </a:ext>
            </a:extLst>
          </p:cNvPr>
          <p:cNvSpPr txBox="1"/>
          <p:nvPr/>
        </p:nvSpPr>
        <p:spPr>
          <a:xfrm>
            <a:off x="1725632" y="1140413"/>
            <a:ext cx="5692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YOLO (You Only Look Once)</a:t>
            </a:r>
            <a:r>
              <a:rPr lang="ko-KR" altLang="en-US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단</a:t>
            </a:r>
            <a:r>
              <a:rPr lang="ko-KR" altLang="en-US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endParaRPr lang="ko-KR" altLang="en-US" sz="3200" spc="-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E69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3B08FC-EDB2-4739-BB1F-F9059E570409}"/>
              </a:ext>
            </a:extLst>
          </p:cNvPr>
          <p:cNvSpPr txBox="1"/>
          <p:nvPr/>
        </p:nvSpPr>
        <p:spPr>
          <a:xfrm>
            <a:off x="2574503" y="2701591"/>
            <a:ext cx="3995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1. Faster R-CNN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보다 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정확도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 떨어진다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ko-KR" alt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A645B0-0D1E-46DC-A627-09D2C750AA69}"/>
              </a:ext>
            </a:extLst>
          </p:cNvPr>
          <p:cNvSpPr txBox="1"/>
          <p:nvPr/>
        </p:nvSpPr>
        <p:spPr>
          <a:xfrm>
            <a:off x="2103146" y="3836633"/>
            <a:ext cx="4969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2. </a:t>
            </a:r>
            <a:r>
              <a:rPr lang="ko-KR" altLang="en-US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다크넷을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이용한 특징추출을 함으로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불편하다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</a:p>
          <a:p>
            <a:pPr algn="ctr"/>
            <a:r>
              <a:rPr lang="ko-KR" altLang="en-US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다크넷은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c++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로 작성되었다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ko-KR" alt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3534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26E609-1DEC-4F68-B27B-E0D1CCB077D0}"/>
              </a:ext>
            </a:extLst>
          </p:cNvPr>
          <p:cNvSpPr/>
          <p:nvPr/>
        </p:nvSpPr>
        <p:spPr>
          <a:xfrm>
            <a:off x="8229600" y="-1117600"/>
            <a:ext cx="914400" cy="914400"/>
          </a:xfrm>
          <a:prstGeom prst="rect">
            <a:avLst/>
          </a:prstGeom>
          <a:solidFill>
            <a:srgbClr val="24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1A-D731-4D27-B3C6-AE403AD51673}"/>
              </a:ext>
            </a:extLst>
          </p:cNvPr>
          <p:cNvSpPr/>
          <p:nvPr/>
        </p:nvSpPr>
        <p:spPr>
          <a:xfrm>
            <a:off x="7048500" y="-1117600"/>
            <a:ext cx="914400" cy="9144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69F6B-84D2-465E-A01E-F4E1DD857689}"/>
              </a:ext>
            </a:extLst>
          </p:cNvPr>
          <p:cNvSpPr/>
          <p:nvPr/>
        </p:nvSpPr>
        <p:spPr>
          <a:xfrm>
            <a:off x="5867400" y="-1117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FE156C61-EE45-423F-8277-85CBCC8A251E}"/>
              </a:ext>
            </a:extLst>
          </p:cNvPr>
          <p:cNvSpPr/>
          <p:nvPr/>
        </p:nvSpPr>
        <p:spPr>
          <a:xfrm>
            <a:off x="278518" y="234892"/>
            <a:ext cx="8586964" cy="6388216"/>
          </a:xfrm>
          <a:prstGeom prst="frame">
            <a:avLst>
              <a:gd name="adj1" fmla="val 128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D0D3BAB7-212F-4BB1-A0F1-1989A0ECB952}"/>
              </a:ext>
            </a:extLst>
          </p:cNvPr>
          <p:cNvSpPr/>
          <p:nvPr/>
        </p:nvSpPr>
        <p:spPr>
          <a:xfrm rot="10800000">
            <a:off x="3901798" y="296860"/>
            <a:ext cx="1340404" cy="420928"/>
          </a:xfrm>
          <a:prstGeom prst="trapezoid">
            <a:avLst>
              <a:gd name="adj" fmla="val 5061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33F919-211D-48EF-9E93-411F335CA8A9}"/>
              </a:ext>
            </a:extLst>
          </p:cNvPr>
          <p:cNvSpPr txBox="1"/>
          <p:nvPr/>
        </p:nvSpPr>
        <p:spPr>
          <a:xfrm>
            <a:off x="4330431" y="296860"/>
            <a:ext cx="483136" cy="472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44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44443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1D57C-5DB4-4842-8BA7-607673D5D84A}"/>
              </a:ext>
            </a:extLst>
          </p:cNvPr>
          <p:cNvSpPr txBox="1"/>
          <p:nvPr/>
        </p:nvSpPr>
        <p:spPr>
          <a:xfrm>
            <a:off x="1029930" y="1140413"/>
            <a:ext cx="7084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YOLO (You Only Look Once) </a:t>
            </a:r>
            <a:r>
              <a:rPr lang="ko-KR" altLang="en-US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버전 별 특징</a:t>
            </a:r>
            <a:endParaRPr lang="en-US" altLang="ko-KR" sz="3200" spc="-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920654-2F77-44A0-A2B3-EF8498EA9F02}"/>
              </a:ext>
            </a:extLst>
          </p:cNvPr>
          <p:cNvSpPr txBox="1"/>
          <p:nvPr/>
        </p:nvSpPr>
        <p:spPr>
          <a:xfrm>
            <a:off x="566084" y="1858869"/>
            <a:ext cx="242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1.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YOLOV2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(YOLO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9000)</a:t>
            </a:r>
            <a:endParaRPr lang="ko-KR" alt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4974ED-F7EE-4108-9FDA-517F0DB7DC98}"/>
              </a:ext>
            </a:extLst>
          </p:cNvPr>
          <p:cNvSpPr txBox="1"/>
          <p:nvPr/>
        </p:nvSpPr>
        <p:spPr>
          <a:xfrm>
            <a:off x="873113" y="2308278"/>
            <a:ext cx="742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1-1.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Batch Normalization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적용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모든 </a:t>
            </a:r>
            <a:r>
              <a:rPr lang="ko-KR" altLang="en-US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컨볼루션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레이어에 배치 정규화를 추가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89498D-BF8C-44DF-BB53-FBE8703956D2}"/>
              </a:ext>
            </a:extLst>
          </p:cNvPr>
          <p:cNvSpPr txBox="1"/>
          <p:nvPr/>
        </p:nvSpPr>
        <p:spPr>
          <a:xfrm>
            <a:off x="913695" y="2800316"/>
            <a:ext cx="7052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1-2.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High Resolution Classifier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: 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고해상도 이미지로 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classification network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 먼저 학습시킨 후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Object detection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에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fine tuning</a:t>
            </a:r>
            <a:endParaRPr lang="ko-KR" alt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F496F1-4C80-48AF-8AB4-5C4A0AFE8874}"/>
              </a:ext>
            </a:extLst>
          </p:cNvPr>
          <p:cNvSpPr txBox="1"/>
          <p:nvPr/>
        </p:nvSpPr>
        <p:spPr>
          <a:xfrm>
            <a:off x="855972" y="3579729"/>
            <a:ext cx="710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1-3.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FCNN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: 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기존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Fully connected Layer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 전부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Convolution Layer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로 대체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C73185-FE8C-4101-B25F-D0DED7744140}"/>
              </a:ext>
            </a:extLst>
          </p:cNvPr>
          <p:cNvSpPr txBox="1"/>
          <p:nvPr/>
        </p:nvSpPr>
        <p:spPr>
          <a:xfrm>
            <a:off x="619747" y="4231960"/>
            <a:ext cx="118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2.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YOLOV3</a:t>
            </a:r>
            <a:endParaRPr lang="ko-KR" alt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E69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068C98-B419-47CF-8517-15A88D19D056}"/>
              </a:ext>
            </a:extLst>
          </p:cNvPr>
          <p:cNvSpPr txBox="1"/>
          <p:nvPr/>
        </p:nvSpPr>
        <p:spPr>
          <a:xfrm>
            <a:off x="813626" y="4683707"/>
            <a:ext cx="7674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2-1. </a:t>
            </a:r>
            <a:r>
              <a:rPr lang="ko-KR" altLang="en-US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소프트맥스를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없애고 모든 클래스에 대해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binary cross entropy loss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로 변경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D12673-10FC-45DE-BD08-51DADDCC6B5E}"/>
              </a:ext>
            </a:extLst>
          </p:cNvPr>
          <p:cNvSpPr txBox="1"/>
          <p:nvPr/>
        </p:nvSpPr>
        <p:spPr>
          <a:xfrm>
            <a:off x="822240" y="5113355"/>
            <a:ext cx="388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2-2. Darknet-19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에서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Darknet-59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로 변경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48CAB3-DDD6-43D9-8543-FE3867B1EF1A}"/>
              </a:ext>
            </a:extLst>
          </p:cNvPr>
          <p:cNvSpPr txBox="1"/>
          <p:nvPr/>
        </p:nvSpPr>
        <p:spPr>
          <a:xfrm>
            <a:off x="811550" y="5543587"/>
            <a:ext cx="798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2-3. 3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개의 스케일에 대해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Prediction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을 하여 작은 물체를 탐지 못하는 단점을 보완</a:t>
            </a:r>
          </a:p>
        </p:txBody>
      </p:sp>
    </p:spTree>
    <p:extLst>
      <p:ext uri="{BB962C8B-B14F-4D97-AF65-F5344CB8AC3E}">
        <p14:creationId xmlns:p14="http://schemas.microsoft.com/office/powerpoint/2010/main" val="369521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26E609-1DEC-4F68-B27B-E0D1CCB077D0}"/>
              </a:ext>
            </a:extLst>
          </p:cNvPr>
          <p:cNvSpPr/>
          <p:nvPr/>
        </p:nvSpPr>
        <p:spPr>
          <a:xfrm>
            <a:off x="8229600" y="-1117600"/>
            <a:ext cx="914400" cy="914400"/>
          </a:xfrm>
          <a:prstGeom prst="rect">
            <a:avLst/>
          </a:prstGeom>
          <a:solidFill>
            <a:srgbClr val="24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1A-D731-4D27-B3C6-AE403AD51673}"/>
              </a:ext>
            </a:extLst>
          </p:cNvPr>
          <p:cNvSpPr/>
          <p:nvPr/>
        </p:nvSpPr>
        <p:spPr>
          <a:xfrm>
            <a:off x="7048500" y="-1117600"/>
            <a:ext cx="914400" cy="9144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69F6B-84D2-465E-A01E-F4E1DD857689}"/>
              </a:ext>
            </a:extLst>
          </p:cNvPr>
          <p:cNvSpPr/>
          <p:nvPr/>
        </p:nvSpPr>
        <p:spPr>
          <a:xfrm>
            <a:off x="5867400" y="-1117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FE156C61-EE45-423F-8277-85CBCC8A251E}"/>
              </a:ext>
            </a:extLst>
          </p:cNvPr>
          <p:cNvSpPr/>
          <p:nvPr/>
        </p:nvSpPr>
        <p:spPr>
          <a:xfrm>
            <a:off x="278518" y="234892"/>
            <a:ext cx="8586964" cy="6388216"/>
          </a:xfrm>
          <a:prstGeom prst="frame">
            <a:avLst>
              <a:gd name="adj1" fmla="val 128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D0D3BAB7-212F-4BB1-A0F1-1989A0ECB952}"/>
              </a:ext>
            </a:extLst>
          </p:cNvPr>
          <p:cNvSpPr/>
          <p:nvPr/>
        </p:nvSpPr>
        <p:spPr>
          <a:xfrm rot="10800000">
            <a:off x="3901798" y="296860"/>
            <a:ext cx="1340404" cy="420928"/>
          </a:xfrm>
          <a:prstGeom prst="trapezoid">
            <a:avLst>
              <a:gd name="adj" fmla="val 5061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33F919-211D-48EF-9E93-411F335CA8A9}"/>
              </a:ext>
            </a:extLst>
          </p:cNvPr>
          <p:cNvSpPr txBox="1"/>
          <p:nvPr/>
        </p:nvSpPr>
        <p:spPr>
          <a:xfrm>
            <a:off x="4330431" y="296860"/>
            <a:ext cx="483136" cy="472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44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44443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1D57C-5DB4-4842-8BA7-607673D5D84A}"/>
              </a:ext>
            </a:extLst>
          </p:cNvPr>
          <p:cNvSpPr txBox="1"/>
          <p:nvPr/>
        </p:nvSpPr>
        <p:spPr>
          <a:xfrm>
            <a:off x="1029930" y="1140413"/>
            <a:ext cx="7084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YOLO</a:t>
            </a:r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(You Only Look Once) </a:t>
            </a:r>
            <a:r>
              <a:rPr lang="ko-KR" altLang="en-US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버전 별 특징</a:t>
            </a:r>
            <a:endParaRPr lang="en-US" altLang="ko-KR" sz="3200" spc="-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920654-2F77-44A0-A2B3-EF8498EA9F02}"/>
              </a:ext>
            </a:extLst>
          </p:cNvPr>
          <p:cNvSpPr txBox="1"/>
          <p:nvPr/>
        </p:nvSpPr>
        <p:spPr>
          <a:xfrm>
            <a:off x="612598" y="1858869"/>
            <a:ext cx="118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3. YOLOV4</a:t>
            </a:r>
            <a:endParaRPr lang="ko-KR" alt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4974ED-F7EE-4108-9FDA-517F0DB7DC98}"/>
              </a:ext>
            </a:extLst>
          </p:cNvPr>
          <p:cNvSpPr txBox="1"/>
          <p:nvPr/>
        </p:nvSpPr>
        <p:spPr>
          <a:xfrm>
            <a:off x="938188" y="2308278"/>
            <a:ext cx="304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1-1.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Bag of Freebies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기법 도입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89498D-BF8C-44DF-BB53-FBE8703956D2}"/>
              </a:ext>
            </a:extLst>
          </p:cNvPr>
          <p:cNvSpPr txBox="1"/>
          <p:nvPr/>
        </p:nvSpPr>
        <p:spPr>
          <a:xfrm>
            <a:off x="965947" y="2682750"/>
            <a:ext cx="76484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1-1-1.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data augmentation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: image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의 일부 영역에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box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 생성하고 해당 영역을 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 ~ 255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의 </a:t>
            </a:r>
            <a:r>
              <a:rPr lang="ko-KR" altLang="en-US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랜덤한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값으로 채우는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Random erase, 0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으로 채우는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Cutout, </a:t>
            </a:r>
          </a:p>
          <a:p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두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image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와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label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을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alpha </a:t>
            </a:r>
            <a:r>
              <a:rPr lang="en-US" altLang="ko-KR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blendin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하는 </a:t>
            </a:r>
            <a:r>
              <a:rPr lang="en-US" altLang="ko-KR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Mixup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en-US" altLang="ko-KR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CutOut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과 </a:t>
            </a:r>
            <a:r>
              <a:rPr lang="en-US" altLang="ko-KR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MixUp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을 응용한 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CutMix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Style-transfer GAN 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등의 기법을 사용했다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ko-KR" alt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C73185-FE8C-4101-B25F-D0DED7744140}"/>
              </a:ext>
            </a:extLst>
          </p:cNvPr>
          <p:cNvSpPr txBox="1"/>
          <p:nvPr/>
        </p:nvSpPr>
        <p:spPr>
          <a:xfrm>
            <a:off x="619747" y="4310338"/>
            <a:ext cx="118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4. YOLOV5</a:t>
            </a:r>
            <a:endParaRPr lang="ko-KR" alt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068C98-B419-47CF-8517-15A88D19D056}"/>
              </a:ext>
            </a:extLst>
          </p:cNvPr>
          <p:cNvSpPr txBox="1"/>
          <p:nvPr/>
        </p:nvSpPr>
        <p:spPr>
          <a:xfrm>
            <a:off x="962748" y="4879652"/>
            <a:ext cx="7375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기존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YOLOV4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에서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Darknet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기반 프레임을 </a:t>
            </a:r>
            <a:r>
              <a:rPr lang="en-US" altLang="ko-KR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PyTorch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기반 프레임으로 변경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이로 인해 사용자 편의성이 증가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endParaRPr lang="ko-KR" alt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68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26E609-1DEC-4F68-B27B-E0D1CCB077D0}"/>
              </a:ext>
            </a:extLst>
          </p:cNvPr>
          <p:cNvSpPr/>
          <p:nvPr/>
        </p:nvSpPr>
        <p:spPr>
          <a:xfrm>
            <a:off x="8229600" y="-1117600"/>
            <a:ext cx="914400" cy="914400"/>
          </a:xfrm>
          <a:prstGeom prst="rect">
            <a:avLst/>
          </a:prstGeom>
          <a:solidFill>
            <a:srgbClr val="24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1A-D731-4D27-B3C6-AE403AD51673}"/>
              </a:ext>
            </a:extLst>
          </p:cNvPr>
          <p:cNvSpPr/>
          <p:nvPr/>
        </p:nvSpPr>
        <p:spPr>
          <a:xfrm>
            <a:off x="7048500" y="-1117600"/>
            <a:ext cx="914400" cy="9144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69F6B-84D2-465E-A01E-F4E1DD857689}"/>
              </a:ext>
            </a:extLst>
          </p:cNvPr>
          <p:cNvSpPr/>
          <p:nvPr/>
        </p:nvSpPr>
        <p:spPr>
          <a:xfrm>
            <a:off x="5867400" y="-1117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DC875F7-9477-4F0A-8C82-8563CB266678}"/>
              </a:ext>
            </a:extLst>
          </p:cNvPr>
          <p:cNvGrpSpPr/>
          <p:nvPr/>
        </p:nvGrpSpPr>
        <p:grpSpPr>
          <a:xfrm>
            <a:off x="278518" y="234892"/>
            <a:ext cx="8586964" cy="6388216"/>
            <a:chOff x="276225" y="233186"/>
            <a:chExt cx="8591550" cy="6391628"/>
          </a:xfrm>
        </p:grpSpPr>
        <p:sp>
          <p:nvSpPr>
            <p:cNvPr id="2" name="액자 1">
              <a:extLst>
                <a:ext uri="{FF2B5EF4-FFF2-40B4-BE49-F238E27FC236}">
                  <a16:creationId xmlns:a16="http://schemas.microsoft.com/office/drawing/2014/main" id="{FE156C61-EE45-423F-8277-85CBCC8A251E}"/>
                </a:ext>
              </a:extLst>
            </p:cNvPr>
            <p:cNvSpPr/>
            <p:nvPr/>
          </p:nvSpPr>
          <p:spPr>
            <a:xfrm>
              <a:off x="276225" y="233186"/>
              <a:ext cx="8591550" cy="6391628"/>
            </a:xfrm>
            <a:prstGeom prst="frame">
              <a:avLst>
                <a:gd name="adj1" fmla="val 128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0D3BAB7-212F-4BB1-A0F1-1989A0ECB952}"/>
                </a:ext>
              </a:extLst>
            </p:cNvPr>
            <p:cNvSpPr/>
            <p:nvPr/>
          </p:nvSpPr>
          <p:spPr>
            <a:xfrm rot="10800000">
              <a:off x="3901440" y="295187"/>
              <a:ext cx="1341120" cy="421153"/>
            </a:xfrm>
            <a:prstGeom prst="trapezoid">
              <a:avLst>
                <a:gd name="adj" fmla="val 5061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33F919-211D-48EF-9E93-411F335CA8A9}"/>
                </a:ext>
              </a:extLst>
            </p:cNvPr>
            <p:cNvSpPr txBox="1"/>
            <p:nvPr/>
          </p:nvSpPr>
          <p:spPr>
            <a:xfrm>
              <a:off x="4303994" y="295187"/>
              <a:ext cx="536010" cy="461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4443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02</a:t>
              </a:r>
              <a:endParaRPr lang="ko-KR" altLang="en-US" sz="2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44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CFBF48-C7FD-404D-85B9-63CF29B22F95}"/>
              </a:ext>
            </a:extLst>
          </p:cNvPr>
          <p:cNvSpPr txBox="1"/>
          <p:nvPr/>
        </p:nvSpPr>
        <p:spPr>
          <a:xfrm>
            <a:off x="2714490" y="1051513"/>
            <a:ext cx="3715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YOLOV5 </a:t>
            </a:r>
            <a:r>
              <a:rPr lang="ko-KR" altLang="en-US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학습 데이터</a:t>
            </a:r>
            <a:endParaRPr lang="ko-KR" altLang="en-US" sz="3200" spc="-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E69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B2ADD-9C1B-482A-A000-D2557B961675}"/>
              </a:ext>
            </a:extLst>
          </p:cNvPr>
          <p:cNvSpPr txBox="1"/>
          <p:nvPr/>
        </p:nvSpPr>
        <p:spPr>
          <a:xfrm>
            <a:off x="1917457" y="1575455"/>
            <a:ext cx="5309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 수를 늘리기 위해 </a:t>
            </a:r>
            <a:r>
              <a:rPr lang="en-US" altLang="ko-KR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ImageDataGenerator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 사용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총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210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개의 데이터셋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041EE2-61E8-44FF-B216-544D1C89B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209" y="2367043"/>
            <a:ext cx="42957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71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C7EDF1-4A0A-4840-9713-FD32F7AD920A}"/>
              </a:ext>
            </a:extLst>
          </p:cNvPr>
          <p:cNvSpPr/>
          <p:nvPr/>
        </p:nvSpPr>
        <p:spPr>
          <a:xfrm>
            <a:off x="8229600" y="-1117600"/>
            <a:ext cx="914400" cy="914400"/>
          </a:xfrm>
          <a:prstGeom prst="rect">
            <a:avLst/>
          </a:prstGeom>
          <a:solidFill>
            <a:srgbClr val="24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B65C9D-806C-43D1-953F-AE753D171AEF}"/>
              </a:ext>
            </a:extLst>
          </p:cNvPr>
          <p:cNvSpPr/>
          <p:nvPr/>
        </p:nvSpPr>
        <p:spPr>
          <a:xfrm>
            <a:off x="7048500" y="-1117600"/>
            <a:ext cx="914400" cy="9144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B50383-4BA4-4D2A-8E88-2F51EB3EB2D1}"/>
              </a:ext>
            </a:extLst>
          </p:cNvPr>
          <p:cNvSpPr/>
          <p:nvPr/>
        </p:nvSpPr>
        <p:spPr>
          <a:xfrm>
            <a:off x="5867400" y="-1117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02803270-D95C-4E4F-8236-CECA0A03593B}"/>
              </a:ext>
            </a:extLst>
          </p:cNvPr>
          <p:cNvSpPr/>
          <p:nvPr/>
        </p:nvSpPr>
        <p:spPr>
          <a:xfrm rot="10800000">
            <a:off x="3911600" y="1459681"/>
            <a:ext cx="1320800" cy="361536"/>
          </a:xfrm>
          <a:prstGeom prst="trapezoid">
            <a:avLst>
              <a:gd name="adj" fmla="val 34021"/>
            </a:avLst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FD35E-3DA8-4AE0-ADDE-5A4516B35BEA}"/>
              </a:ext>
            </a:extLst>
          </p:cNvPr>
          <p:cNvSpPr txBox="1"/>
          <p:nvPr/>
        </p:nvSpPr>
        <p:spPr>
          <a:xfrm>
            <a:off x="4122197" y="1459681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44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INDEX</a:t>
            </a:r>
            <a:endParaRPr lang="ko-KR" altLang="en-US" sz="20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44443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245970-79CC-4C4C-B134-4E61C2A6A233}"/>
              </a:ext>
            </a:extLst>
          </p:cNvPr>
          <p:cNvSpPr txBox="1"/>
          <p:nvPr/>
        </p:nvSpPr>
        <p:spPr>
          <a:xfrm>
            <a:off x="3312560" y="2405869"/>
            <a:ext cx="2518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01. YOLO</a:t>
            </a:r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의 기본적인 원리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31A27D-A4BA-4BD6-8570-F3ED8B3ED57F}"/>
              </a:ext>
            </a:extLst>
          </p:cNvPr>
          <p:cNvSpPr txBox="1"/>
          <p:nvPr/>
        </p:nvSpPr>
        <p:spPr>
          <a:xfrm>
            <a:off x="3260592" y="3290501"/>
            <a:ext cx="26228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02. </a:t>
            </a:r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학습데이터 및 준비과정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182D42-A111-43ED-A0D1-49584A6C343E}"/>
              </a:ext>
            </a:extLst>
          </p:cNvPr>
          <p:cNvSpPr txBox="1"/>
          <p:nvPr/>
        </p:nvSpPr>
        <p:spPr>
          <a:xfrm>
            <a:off x="1927705" y="5059764"/>
            <a:ext cx="5288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04. </a:t>
            </a:r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동영상 </a:t>
            </a:r>
            <a:r>
              <a: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직접 학습한 결과</a:t>
            </a:r>
            <a:r>
              <a: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이미 학습된 모델의 동영상</a:t>
            </a:r>
            <a:r>
              <a: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endParaRPr lang="ko-KR" altLang="en-US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D80FB7-CAB2-4D3C-9ED4-E7CF37F9F763}"/>
              </a:ext>
            </a:extLst>
          </p:cNvPr>
          <p:cNvSpPr txBox="1"/>
          <p:nvPr/>
        </p:nvSpPr>
        <p:spPr>
          <a:xfrm>
            <a:off x="3889773" y="4175133"/>
            <a:ext cx="1364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03. </a:t>
            </a:r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학습 결과</a:t>
            </a:r>
          </a:p>
        </p:txBody>
      </p:sp>
    </p:spTree>
    <p:extLst>
      <p:ext uri="{BB962C8B-B14F-4D97-AF65-F5344CB8AC3E}">
        <p14:creationId xmlns:p14="http://schemas.microsoft.com/office/powerpoint/2010/main" val="2080071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26E609-1DEC-4F68-B27B-E0D1CCB077D0}"/>
              </a:ext>
            </a:extLst>
          </p:cNvPr>
          <p:cNvSpPr/>
          <p:nvPr/>
        </p:nvSpPr>
        <p:spPr>
          <a:xfrm>
            <a:off x="8229600" y="-1117600"/>
            <a:ext cx="914400" cy="914400"/>
          </a:xfrm>
          <a:prstGeom prst="rect">
            <a:avLst/>
          </a:prstGeom>
          <a:solidFill>
            <a:srgbClr val="24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1A-D731-4D27-B3C6-AE403AD51673}"/>
              </a:ext>
            </a:extLst>
          </p:cNvPr>
          <p:cNvSpPr/>
          <p:nvPr/>
        </p:nvSpPr>
        <p:spPr>
          <a:xfrm>
            <a:off x="7048500" y="-1117600"/>
            <a:ext cx="914400" cy="9144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69F6B-84D2-465E-A01E-F4E1DD857689}"/>
              </a:ext>
            </a:extLst>
          </p:cNvPr>
          <p:cNvSpPr/>
          <p:nvPr/>
        </p:nvSpPr>
        <p:spPr>
          <a:xfrm>
            <a:off x="5867400" y="-1117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DC875F7-9477-4F0A-8C82-8563CB266678}"/>
              </a:ext>
            </a:extLst>
          </p:cNvPr>
          <p:cNvGrpSpPr/>
          <p:nvPr/>
        </p:nvGrpSpPr>
        <p:grpSpPr>
          <a:xfrm>
            <a:off x="278518" y="234892"/>
            <a:ext cx="8586964" cy="6388216"/>
            <a:chOff x="276225" y="233186"/>
            <a:chExt cx="8591550" cy="6391628"/>
          </a:xfrm>
        </p:grpSpPr>
        <p:sp>
          <p:nvSpPr>
            <p:cNvPr id="2" name="액자 1">
              <a:extLst>
                <a:ext uri="{FF2B5EF4-FFF2-40B4-BE49-F238E27FC236}">
                  <a16:creationId xmlns:a16="http://schemas.microsoft.com/office/drawing/2014/main" id="{FE156C61-EE45-423F-8277-85CBCC8A251E}"/>
                </a:ext>
              </a:extLst>
            </p:cNvPr>
            <p:cNvSpPr/>
            <p:nvPr/>
          </p:nvSpPr>
          <p:spPr>
            <a:xfrm>
              <a:off x="276225" y="233186"/>
              <a:ext cx="8591550" cy="6391628"/>
            </a:xfrm>
            <a:prstGeom prst="frame">
              <a:avLst>
                <a:gd name="adj1" fmla="val 128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0D3BAB7-212F-4BB1-A0F1-1989A0ECB952}"/>
                </a:ext>
              </a:extLst>
            </p:cNvPr>
            <p:cNvSpPr/>
            <p:nvPr/>
          </p:nvSpPr>
          <p:spPr>
            <a:xfrm rot="10800000">
              <a:off x="3901440" y="295187"/>
              <a:ext cx="1341120" cy="421153"/>
            </a:xfrm>
            <a:prstGeom prst="trapezoid">
              <a:avLst>
                <a:gd name="adj" fmla="val 5061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33F919-211D-48EF-9E93-411F335CA8A9}"/>
                </a:ext>
              </a:extLst>
            </p:cNvPr>
            <p:cNvSpPr txBox="1"/>
            <p:nvPr/>
          </p:nvSpPr>
          <p:spPr>
            <a:xfrm>
              <a:off x="4303994" y="295187"/>
              <a:ext cx="536010" cy="461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4443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02</a:t>
              </a:r>
              <a:endParaRPr lang="ko-KR" altLang="en-US" sz="2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44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CFBF48-C7FD-404D-85B9-63CF29B22F95}"/>
              </a:ext>
            </a:extLst>
          </p:cNvPr>
          <p:cNvSpPr txBox="1"/>
          <p:nvPr/>
        </p:nvSpPr>
        <p:spPr>
          <a:xfrm>
            <a:off x="2714490" y="962613"/>
            <a:ext cx="3715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YOLOV5 </a:t>
            </a:r>
            <a:r>
              <a:rPr lang="ko-KR" altLang="en-US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학습 데이터</a:t>
            </a:r>
            <a:endParaRPr lang="ko-KR" altLang="en-US" sz="3200" spc="-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E69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B2ADD-9C1B-482A-A000-D2557B961675}"/>
              </a:ext>
            </a:extLst>
          </p:cNvPr>
          <p:cNvSpPr txBox="1"/>
          <p:nvPr/>
        </p:nvSpPr>
        <p:spPr>
          <a:xfrm>
            <a:off x="2238696" y="1677625"/>
            <a:ext cx="4666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LabelImg.py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 이용하여 </a:t>
            </a:r>
            <a:r>
              <a:rPr lang="ko-KR" altLang="en-US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라벨링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작업을 하였음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pPr algn="ctr"/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Class, </a:t>
            </a:r>
            <a:r>
              <a:rPr lang="en-US" altLang="ko-KR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x_val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en-US" altLang="ko-KR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y_val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en-US" altLang="ko-KR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w_val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en-US" altLang="ko-KR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h_val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생성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– yolo</a:t>
            </a:r>
            <a:r>
              <a:rPr lang="ko-KR" altLang="en-US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포멧</a:t>
            </a:r>
            <a:endParaRPr lang="ko-KR" alt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8" name="그림 17" descr="스크린샷, 테이블, 컴퓨터이(가) 표시된 사진&#10;&#10;자동 생성된 설명">
            <a:extLst>
              <a:ext uri="{FF2B5EF4-FFF2-40B4-BE49-F238E27FC236}">
                <a16:creationId xmlns:a16="http://schemas.microsoft.com/office/drawing/2014/main" id="{EBDBD86F-8055-4AC5-8F26-835ADA296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50" y="2630709"/>
            <a:ext cx="6564573" cy="365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95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26E609-1DEC-4F68-B27B-E0D1CCB077D0}"/>
              </a:ext>
            </a:extLst>
          </p:cNvPr>
          <p:cNvSpPr/>
          <p:nvPr/>
        </p:nvSpPr>
        <p:spPr>
          <a:xfrm>
            <a:off x="8229600" y="-1117600"/>
            <a:ext cx="914400" cy="914400"/>
          </a:xfrm>
          <a:prstGeom prst="rect">
            <a:avLst/>
          </a:prstGeom>
          <a:solidFill>
            <a:srgbClr val="24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1A-D731-4D27-B3C6-AE403AD51673}"/>
              </a:ext>
            </a:extLst>
          </p:cNvPr>
          <p:cNvSpPr/>
          <p:nvPr/>
        </p:nvSpPr>
        <p:spPr>
          <a:xfrm>
            <a:off x="7048500" y="-1117600"/>
            <a:ext cx="914400" cy="9144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69F6B-84D2-465E-A01E-F4E1DD857689}"/>
              </a:ext>
            </a:extLst>
          </p:cNvPr>
          <p:cNvSpPr/>
          <p:nvPr/>
        </p:nvSpPr>
        <p:spPr>
          <a:xfrm>
            <a:off x="5867400" y="-1117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DC875F7-9477-4F0A-8C82-8563CB266678}"/>
              </a:ext>
            </a:extLst>
          </p:cNvPr>
          <p:cNvGrpSpPr/>
          <p:nvPr/>
        </p:nvGrpSpPr>
        <p:grpSpPr>
          <a:xfrm>
            <a:off x="278518" y="234892"/>
            <a:ext cx="8586964" cy="6388216"/>
            <a:chOff x="276225" y="233186"/>
            <a:chExt cx="8591550" cy="6391628"/>
          </a:xfrm>
        </p:grpSpPr>
        <p:sp>
          <p:nvSpPr>
            <p:cNvPr id="2" name="액자 1">
              <a:extLst>
                <a:ext uri="{FF2B5EF4-FFF2-40B4-BE49-F238E27FC236}">
                  <a16:creationId xmlns:a16="http://schemas.microsoft.com/office/drawing/2014/main" id="{FE156C61-EE45-423F-8277-85CBCC8A251E}"/>
                </a:ext>
              </a:extLst>
            </p:cNvPr>
            <p:cNvSpPr/>
            <p:nvPr/>
          </p:nvSpPr>
          <p:spPr>
            <a:xfrm>
              <a:off x="276225" y="233186"/>
              <a:ext cx="8591550" cy="6391628"/>
            </a:xfrm>
            <a:prstGeom prst="frame">
              <a:avLst>
                <a:gd name="adj1" fmla="val 128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0D3BAB7-212F-4BB1-A0F1-1989A0ECB952}"/>
                </a:ext>
              </a:extLst>
            </p:cNvPr>
            <p:cNvSpPr/>
            <p:nvPr/>
          </p:nvSpPr>
          <p:spPr>
            <a:xfrm rot="10800000">
              <a:off x="3901440" y="295187"/>
              <a:ext cx="1341120" cy="421153"/>
            </a:xfrm>
            <a:prstGeom prst="trapezoid">
              <a:avLst>
                <a:gd name="adj" fmla="val 5061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33F919-211D-48EF-9E93-411F335CA8A9}"/>
                </a:ext>
              </a:extLst>
            </p:cNvPr>
            <p:cNvSpPr txBox="1"/>
            <p:nvPr/>
          </p:nvSpPr>
          <p:spPr>
            <a:xfrm>
              <a:off x="4303994" y="295187"/>
              <a:ext cx="536010" cy="461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4443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02</a:t>
              </a:r>
              <a:endParaRPr lang="ko-KR" altLang="en-US" sz="2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44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CFBF48-C7FD-404D-85B9-63CF29B22F95}"/>
              </a:ext>
            </a:extLst>
          </p:cNvPr>
          <p:cNvSpPr txBox="1"/>
          <p:nvPr/>
        </p:nvSpPr>
        <p:spPr>
          <a:xfrm>
            <a:off x="2714490" y="1140413"/>
            <a:ext cx="3715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YOLOV5 </a:t>
            </a:r>
            <a:r>
              <a:rPr lang="ko-KR" altLang="en-US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학습 데이터</a:t>
            </a:r>
            <a:endParaRPr lang="ko-KR" altLang="en-US" sz="3200" spc="-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E69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B2ADD-9C1B-482A-A000-D2557B961675}"/>
              </a:ext>
            </a:extLst>
          </p:cNvPr>
          <p:cNvSpPr txBox="1"/>
          <p:nvPr/>
        </p:nvSpPr>
        <p:spPr>
          <a:xfrm>
            <a:off x="2238696" y="1855425"/>
            <a:ext cx="4666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LabelImg.py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 이용하여 </a:t>
            </a:r>
            <a:r>
              <a:rPr lang="ko-KR" altLang="en-US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라벨링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작업을 하였음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pPr algn="ctr"/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Class, </a:t>
            </a:r>
            <a:r>
              <a:rPr lang="en-US" altLang="ko-KR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x_val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en-US" altLang="ko-KR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y_val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en-US" altLang="ko-KR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w_val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en-US" altLang="ko-KR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h_val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생성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– yolo</a:t>
            </a:r>
            <a:r>
              <a:rPr lang="ko-KR" altLang="en-US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포멧</a:t>
            </a:r>
            <a:endParaRPr lang="ko-KR" alt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4DAF29-CE29-416F-817C-01F23270E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6" y="2856057"/>
            <a:ext cx="50006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26E609-1DEC-4F68-B27B-E0D1CCB077D0}"/>
              </a:ext>
            </a:extLst>
          </p:cNvPr>
          <p:cNvSpPr/>
          <p:nvPr/>
        </p:nvSpPr>
        <p:spPr>
          <a:xfrm>
            <a:off x="8229600" y="-1117600"/>
            <a:ext cx="914400" cy="914400"/>
          </a:xfrm>
          <a:prstGeom prst="rect">
            <a:avLst/>
          </a:prstGeom>
          <a:solidFill>
            <a:srgbClr val="24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1A-D731-4D27-B3C6-AE403AD51673}"/>
              </a:ext>
            </a:extLst>
          </p:cNvPr>
          <p:cNvSpPr/>
          <p:nvPr/>
        </p:nvSpPr>
        <p:spPr>
          <a:xfrm>
            <a:off x="7048500" y="-1117600"/>
            <a:ext cx="914400" cy="9144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69F6B-84D2-465E-A01E-F4E1DD857689}"/>
              </a:ext>
            </a:extLst>
          </p:cNvPr>
          <p:cNvSpPr/>
          <p:nvPr/>
        </p:nvSpPr>
        <p:spPr>
          <a:xfrm>
            <a:off x="5867400" y="-1117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DC875F7-9477-4F0A-8C82-8563CB266678}"/>
              </a:ext>
            </a:extLst>
          </p:cNvPr>
          <p:cNvGrpSpPr/>
          <p:nvPr/>
        </p:nvGrpSpPr>
        <p:grpSpPr>
          <a:xfrm>
            <a:off x="278518" y="234892"/>
            <a:ext cx="8586964" cy="6388216"/>
            <a:chOff x="276225" y="233186"/>
            <a:chExt cx="8591550" cy="6391628"/>
          </a:xfrm>
        </p:grpSpPr>
        <p:sp>
          <p:nvSpPr>
            <p:cNvPr id="2" name="액자 1">
              <a:extLst>
                <a:ext uri="{FF2B5EF4-FFF2-40B4-BE49-F238E27FC236}">
                  <a16:creationId xmlns:a16="http://schemas.microsoft.com/office/drawing/2014/main" id="{FE156C61-EE45-423F-8277-85CBCC8A251E}"/>
                </a:ext>
              </a:extLst>
            </p:cNvPr>
            <p:cNvSpPr/>
            <p:nvPr/>
          </p:nvSpPr>
          <p:spPr>
            <a:xfrm>
              <a:off x="276225" y="233186"/>
              <a:ext cx="8591550" cy="6391628"/>
            </a:xfrm>
            <a:prstGeom prst="frame">
              <a:avLst>
                <a:gd name="adj1" fmla="val 128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0D3BAB7-212F-4BB1-A0F1-1989A0ECB952}"/>
                </a:ext>
              </a:extLst>
            </p:cNvPr>
            <p:cNvSpPr/>
            <p:nvPr/>
          </p:nvSpPr>
          <p:spPr>
            <a:xfrm rot="10800000">
              <a:off x="3901440" y="295187"/>
              <a:ext cx="1341120" cy="421153"/>
            </a:xfrm>
            <a:prstGeom prst="trapezoid">
              <a:avLst>
                <a:gd name="adj" fmla="val 5061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33F919-211D-48EF-9E93-411F335CA8A9}"/>
                </a:ext>
              </a:extLst>
            </p:cNvPr>
            <p:cNvSpPr txBox="1"/>
            <p:nvPr/>
          </p:nvSpPr>
          <p:spPr>
            <a:xfrm>
              <a:off x="4303994" y="295187"/>
              <a:ext cx="536010" cy="461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4443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02</a:t>
              </a:r>
              <a:endParaRPr lang="ko-KR" altLang="en-US" sz="2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44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CFBF48-C7FD-404D-85B9-63CF29B22F95}"/>
              </a:ext>
            </a:extLst>
          </p:cNvPr>
          <p:cNvSpPr txBox="1"/>
          <p:nvPr/>
        </p:nvSpPr>
        <p:spPr>
          <a:xfrm>
            <a:off x="2385075" y="937213"/>
            <a:ext cx="4373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YOLOV5 Annotation </a:t>
            </a:r>
            <a:r>
              <a:rPr lang="ko-KR" altLang="en-US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설정</a:t>
            </a:r>
            <a:endParaRPr lang="ko-KR" altLang="en-US" sz="3200" spc="-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E69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67B7A4-F13F-42E6-A32B-C34F47901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55" y="1724305"/>
            <a:ext cx="4257675" cy="47037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C6378DE-A438-4B82-AF02-18A1B6A127E6}"/>
              </a:ext>
            </a:extLst>
          </p:cNvPr>
          <p:cNvSpPr txBox="1"/>
          <p:nvPr/>
        </p:nvSpPr>
        <p:spPr>
          <a:xfrm>
            <a:off x="5386144" y="3148211"/>
            <a:ext cx="28777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Train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=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80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%</a:t>
            </a:r>
          </a:p>
          <a:p>
            <a:pPr algn="ctr"/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Val =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%</a:t>
            </a:r>
          </a:p>
          <a:p>
            <a:pPr algn="ctr"/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이하 세부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dataset 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경로 설정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및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학습사용모델 설정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본 학습에선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YOLOV5S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를 사용함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394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26E609-1DEC-4F68-B27B-E0D1CCB077D0}"/>
              </a:ext>
            </a:extLst>
          </p:cNvPr>
          <p:cNvSpPr/>
          <p:nvPr/>
        </p:nvSpPr>
        <p:spPr>
          <a:xfrm>
            <a:off x="8229600" y="-1117600"/>
            <a:ext cx="914400" cy="914400"/>
          </a:xfrm>
          <a:prstGeom prst="rect">
            <a:avLst/>
          </a:prstGeom>
          <a:solidFill>
            <a:srgbClr val="24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1A-D731-4D27-B3C6-AE403AD51673}"/>
              </a:ext>
            </a:extLst>
          </p:cNvPr>
          <p:cNvSpPr/>
          <p:nvPr/>
        </p:nvSpPr>
        <p:spPr>
          <a:xfrm>
            <a:off x="7048500" y="-1117600"/>
            <a:ext cx="914400" cy="9144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69F6B-84D2-465E-A01E-F4E1DD857689}"/>
              </a:ext>
            </a:extLst>
          </p:cNvPr>
          <p:cNvSpPr/>
          <p:nvPr/>
        </p:nvSpPr>
        <p:spPr>
          <a:xfrm>
            <a:off x="5867400" y="-1117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DC875F7-9477-4F0A-8C82-8563CB266678}"/>
              </a:ext>
            </a:extLst>
          </p:cNvPr>
          <p:cNvGrpSpPr/>
          <p:nvPr/>
        </p:nvGrpSpPr>
        <p:grpSpPr>
          <a:xfrm>
            <a:off x="278518" y="234892"/>
            <a:ext cx="8586964" cy="6388216"/>
            <a:chOff x="276225" y="233186"/>
            <a:chExt cx="8591550" cy="6391628"/>
          </a:xfrm>
        </p:grpSpPr>
        <p:sp>
          <p:nvSpPr>
            <p:cNvPr id="2" name="액자 1">
              <a:extLst>
                <a:ext uri="{FF2B5EF4-FFF2-40B4-BE49-F238E27FC236}">
                  <a16:creationId xmlns:a16="http://schemas.microsoft.com/office/drawing/2014/main" id="{FE156C61-EE45-423F-8277-85CBCC8A251E}"/>
                </a:ext>
              </a:extLst>
            </p:cNvPr>
            <p:cNvSpPr/>
            <p:nvPr/>
          </p:nvSpPr>
          <p:spPr>
            <a:xfrm>
              <a:off x="276225" y="233186"/>
              <a:ext cx="8591550" cy="6391628"/>
            </a:xfrm>
            <a:prstGeom prst="frame">
              <a:avLst>
                <a:gd name="adj1" fmla="val 128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0D3BAB7-212F-4BB1-A0F1-1989A0ECB952}"/>
                </a:ext>
              </a:extLst>
            </p:cNvPr>
            <p:cNvSpPr/>
            <p:nvPr/>
          </p:nvSpPr>
          <p:spPr>
            <a:xfrm rot="10800000">
              <a:off x="3901440" y="295187"/>
              <a:ext cx="1341120" cy="421153"/>
            </a:xfrm>
            <a:prstGeom prst="trapezoid">
              <a:avLst>
                <a:gd name="adj" fmla="val 5061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33F919-211D-48EF-9E93-411F335CA8A9}"/>
                </a:ext>
              </a:extLst>
            </p:cNvPr>
            <p:cNvSpPr txBox="1"/>
            <p:nvPr/>
          </p:nvSpPr>
          <p:spPr>
            <a:xfrm>
              <a:off x="4303994" y="295187"/>
              <a:ext cx="536010" cy="461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4443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02</a:t>
              </a:r>
              <a:endParaRPr lang="ko-KR" altLang="en-US" sz="2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44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CFBF48-C7FD-404D-85B9-63CF29B22F95}"/>
              </a:ext>
            </a:extLst>
          </p:cNvPr>
          <p:cNvSpPr txBox="1"/>
          <p:nvPr/>
        </p:nvSpPr>
        <p:spPr>
          <a:xfrm>
            <a:off x="2211151" y="937213"/>
            <a:ext cx="4721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YOLOV5 </a:t>
            </a:r>
            <a:r>
              <a:rPr lang="ko-KR" altLang="en-US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모델 별 성능 지표</a:t>
            </a:r>
            <a:endParaRPr lang="ko-KR" altLang="en-US" sz="3200" spc="-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E69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3A78A4D-AD32-41E3-9CC6-AE092BD16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55800"/>
            <a:ext cx="6731000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66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26E609-1DEC-4F68-B27B-E0D1CCB077D0}"/>
              </a:ext>
            </a:extLst>
          </p:cNvPr>
          <p:cNvSpPr/>
          <p:nvPr/>
        </p:nvSpPr>
        <p:spPr>
          <a:xfrm>
            <a:off x="8229600" y="-1117600"/>
            <a:ext cx="914400" cy="914400"/>
          </a:xfrm>
          <a:prstGeom prst="rect">
            <a:avLst/>
          </a:prstGeom>
          <a:solidFill>
            <a:srgbClr val="24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1A-D731-4D27-B3C6-AE403AD51673}"/>
              </a:ext>
            </a:extLst>
          </p:cNvPr>
          <p:cNvSpPr/>
          <p:nvPr/>
        </p:nvSpPr>
        <p:spPr>
          <a:xfrm>
            <a:off x="7048500" y="-1117600"/>
            <a:ext cx="914400" cy="9144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69F6B-84D2-465E-A01E-F4E1DD857689}"/>
              </a:ext>
            </a:extLst>
          </p:cNvPr>
          <p:cNvSpPr/>
          <p:nvPr/>
        </p:nvSpPr>
        <p:spPr>
          <a:xfrm>
            <a:off x="5867400" y="-1117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DC875F7-9477-4F0A-8C82-8563CB266678}"/>
              </a:ext>
            </a:extLst>
          </p:cNvPr>
          <p:cNvGrpSpPr/>
          <p:nvPr/>
        </p:nvGrpSpPr>
        <p:grpSpPr>
          <a:xfrm>
            <a:off x="278518" y="234892"/>
            <a:ext cx="8586964" cy="6388216"/>
            <a:chOff x="276225" y="233186"/>
            <a:chExt cx="8591550" cy="6391628"/>
          </a:xfrm>
        </p:grpSpPr>
        <p:sp>
          <p:nvSpPr>
            <p:cNvPr id="2" name="액자 1">
              <a:extLst>
                <a:ext uri="{FF2B5EF4-FFF2-40B4-BE49-F238E27FC236}">
                  <a16:creationId xmlns:a16="http://schemas.microsoft.com/office/drawing/2014/main" id="{FE156C61-EE45-423F-8277-85CBCC8A251E}"/>
                </a:ext>
              </a:extLst>
            </p:cNvPr>
            <p:cNvSpPr/>
            <p:nvPr/>
          </p:nvSpPr>
          <p:spPr>
            <a:xfrm>
              <a:off x="276225" y="233186"/>
              <a:ext cx="8591550" cy="6391628"/>
            </a:xfrm>
            <a:prstGeom prst="frame">
              <a:avLst>
                <a:gd name="adj1" fmla="val 128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0D3BAB7-212F-4BB1-A0F1-1989A0ECB952}"/>
                </a:ext>
              </a:extLst>
            </p:cNvPr>
            <p:cNvSpPr/>
            <p:nvPr/>
          </p:nvSpPr>
          <p:spPr>
            <a:xfrm rot="10800000">
              <a:off x="3901440" y="295187"/>
              <a:ext cx="1341120" cy="421153"/>
            </a:xfrm>
            <a:prstGeom prst="trapezoid">
              <a:avLst>
                <a:gd name="adj" fmla="val 5061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33F919-211D-48EF-9E93-411F335CA8A9}"/>
                </a:ext>
              </a:extLst>
            </p:cNvPr>
            <p:cNvSpPr txBox="1"/>
            <p:nvPr/>
          </p:nvSpPr>
          <p:spPr>
            <a:xfrm>
              <a:off x="4316023" y="295187"/>
              <a:ext cx="511952" cy="461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4443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03</a:t>
              </a:r>
              <a:endParaRPr lang="ko-KR" altLang="en-US" sz="2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44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CFBF48-C7FD-404D-85B9-63CF29B22F95}"/>
              </a:ext>
            </a:extLst>
          </p:cNvPr>
          <p:cNvSpPr txBox="1"/>
          <p:nvPr/>
        </p:nvSpPr>
        <p:spPr>
          <a:xfrm>
            <a:off x="2906850" y="1140413"/>
            <a:ext cx="3330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YOLOV5 </a:t>
            </a:r>
            <a:r>
              <a:rPr lang="ko-KR" altLang="en-US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학습 결과</a:t>
            </a:r>
            <a:endParaRPr lang="ko-KR" altLang="en-US" sz="3200" spc="-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E69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B2ADD-9C1B-482A-A000-D2557B961675}"/>
              </a:ext>
            </a:extLst>
          </p:cNvPr>
          <p:cNvSpPr txBox="1"/>
          <p:nvPr/>
        </p:nvSpPr>
        <p:spPr>
          <a:xfrm>
            <a:off x="2134630" y="1855425"/>
            <a:ext cx="48747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</a:t>
            </a:r>
            <a:r>
              <a:rPr lang="ko-KR" altLang="en-US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차학습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– GPU GTX 750Ti 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사용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(CPU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학습도 가능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  <a:p>
            <a:pPr algn="ctr"/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Batch = 4</a:t>
            </a:r>
          </a:p>
          <a:p>
            <a:pPr algn="ctr"/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Epoch = 250 </a:t>
            </a:r>
            <a:endParaRPr lang="ko-KR" alt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095357-0EE9-4783-815D-36FA709A1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4" y="3085500"/>
            <a:ext cx="7701918" cy="200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38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26E609-1DEC-4F68-B27B-E0D1CCB077D0}"/>
              </a:ext>
            </a:extLst>
          </p:cNvPr>
          <p:cNvSpPr/>
          <p:nvPr/>
        </p:nvSpPr>
        <p:spPr>
          <a:xfrm>
            <a:off x="8229600" y="-1117600"/>
            <a:ext cx="914400" cy="914400"/>
          </a:xfrm>
          <a:prstGeom prst="rect">
            <a:avLst/>
          </a:prstGeom>
          <a:solidFill>
            <a:srgbClr val="24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1A-D731-4D27-B3C6-AE403AD51673}"/>
              </a:ext>
            </a:extLst>
          </p:cNvPr>
          <p:cNvSpPr/>
          <p:nvPr/>
        </p:nvSpPr>
        <p:spPr>
          <a:xfrm>
            <a:off x="7048500" y="-1117600"/>
            <a:ext cx="914400" cy="9144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69F6B-84D2-465E-A01E-F4E1DD857689}"/>
              </a:ext>
            </a:extLst>
          </p:cNvPr>
          <p:cNvSpPr/>
          <p:nvPr/>
        </p:nvSpPr>
        <p:spPr>
          <a:xfrm>
            <a:off x="5867400" y="-1117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DC875F7-9477-4F0A-8C82-8563CB266678}"/>
              </a:ext>
            </a:extLst>
          </p:cNvPr>
          <p:cNvGrpSpPr/>
          <p:nvPr/>
        </p:nvGrpSpPr>
        <p:grpSpPr>
          <a:xfrm>
            <a:off x="278518" y="234892"/>
            <a:ext cx="8586964" cy="6388216"/>
            <a:chOff x="276225" y="233186"/>
            <a:chExt cx="8591550" cy="6391628"/>
          </a:xfrm>
        </p:grpSpPr>
        <p:sp>
          <p:nvSpPr>
            <p:cNvPr id="2" name="액자 1">
              <a:extLst>
                <a:ext uri="{FF2B5EF4-FFF2-40B4-BE49-F238E27FC236}">
                  <a16:creationId xmlns:a16="http://schemas.microsoft.com/office/drawing/2014/main" id="{FE156C61-EE45-423F-8277-85CBCC8A251E}"/>
                </a:ext>
              </a:extLst>
            </p:cNvPr>
            <p:cNvSpPr/>
            <p:nvPr/>
          </p:nvSpPr>
          <p:spPr>
            <a:xfrm>
              <a:off x="276225" y="233186"/>
              <a:ext cx="8591550" cy="6391628"/>
            </a:xfrm>
            <a:prstGeom prst="frame">
              <a:avLst>
                <a:gd name="adj1" fmla="val 128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0D3BAB7-212F-4BB1-A0F1-1989A0ECB952}"/>
                </a:ext>
              </a:extLst>
            </p:cNvPr>
            <p:cNvSpPr/>
            <p:nvPr/>
          </p:nvSpPr>
          <p:spPr>
            <a:xfrm rot="10800000">
              <a:off x="3901440" y="295187"/>
              <a:ext cx="1341120" cy="421153"/>
            </a:xfrm>
            <a:prstGeom prst="trapezoid">
              <a:avLst>
                <a:gd name="adj" fmla="val 5061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33F919-211D-48EF-9E93-411F335CA8A9}"/>
                </a:ext>
              </a:extLst>
            </p:cNvPr>
            <p:cNvSpPr txBox="1"/>
            <p:nvPr/>
          </p:nvSpPr>
          <p:spPr>
            <a:xfrm>
              <a:off x="4316023" y="295187"/>
              <a:ext cx="511952" cy="461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4443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03</a:t>
              </a:r>
              <a:endParaRPr lang="ko-KR" altLang="en-US" sz="2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44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CFBF48-C7FD-404D-85B9-63CF29B22F95}"/>
              </a:ext>
            </a:extLst>
          </p:cNvPr>
          <p:cNvSpPr txBox="1"/>
          <p:nvPr/>
        </p:nvSpPr>
        <p:spPr>
          <a:xfrm>
            <a:off x="2906850" y="1140413"/>
            <a:ext cx="3330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YOLOV5 </a:t>
            </a:r>
            <a:r>
              <a:rPr lang="ko-KR" altLang="en-US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학습 결과</a:t>
            </a:r>
            <a:endParaRPr lang="ko-KR" altLang="en-US" sz="3200" spc="-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E69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B2ADD-9C1B-482A-A000-D2557B961675}"/>
              </a:ext>
            </a:extLst>
          </p:cNvPr>
          <p:cNvSpPr txBox="1"/>
          <p:nvPr/>
        </p:nvSpPr>
        <p:spPr>
          <a:xfrm>
            <a:off x="2100165" y="1855425"/>
            <a:ext cx="494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</a:t>
            </a:r>
            <a:r>
              <a:rPr lang="ko-KR" altLang="en-US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차학습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– GPU GTX 750Ti 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사용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(CPU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학습도 가능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 </a:t>
            </a:r>
            <a:endParaRPr lang="ko-KR" alt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233204-1BDD-437C-9EF5-DFEB457D0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035" y="2500082"/>
            <a:ext cx="6858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87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26E609-1DEC-4F68-B27B-E0D1CCB077D0}"/>
              </a:ext>
            </a:extLst>
          </p:cNvPr>
          <p:cNvSpPr/>
          <p:nvPr/>
        </p:nvSpPr>
        <p:spPr>
          <a:xfrm>
            <a:off x="8229600" y="-1117600"/>
            <a:ext cx="914400" cy="914400"/>
          </a:xfrm>
          <a:prstGeom prst="rect">
            <a:avLst/>
          </a:prstGeom>
          <a:solidFill>
            <a:srgbClr val="24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1A-D731-4D27-B3C6-AE403AD51673}"/>
              </a:ext>
            </a:extLst>
          </p:cNvPr>
          <p:cNvSpPr/>
          <p:nvPr/>
        </p:nvSpPr>
        <p:spPr>
          <a:xfrm>
            <a:off x="7048500" y="-1117600"/>
            <a:ext cx="914400" cy="9144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69F6B-84D2-465E-A01E-F4E1DD857689}"/>
              </a:ext>
            </a:extLst>
          </p:cNvPr>
          <p:cNvSpPr/>
          <p:nvPr/>
        </p:nvSpPr>
        <p:spPr>
          <a:xfrm>
            <a:off x="5867400" y="-1117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DC875F7-9477-4F0A-8C82-8563CB266678}"/>
              </a:ext>
            </a:extLst>
          </p:cNvPr>
          <p:cNvGrpSpPr/>
          <p:nvPr/>
        </p:nvGrpSpPr>
        <p:grpSpPr>
          <a:xfrm>
            <a:off x="278518" y="234892"/>
            <a:ext cx="8586964" cy="6388216"/>
            <a:chOff x="276225" y="233186"/>
            <a:chExt cx="8591550" cy="6391628"/>
          </a:xfrm>
        </p:grpSpPr>
        <p:sp>
          <p:nvSpPr>
            <p:cNvPr id="2" name="액자 1">
              <a:extLst>
                <a:ext uri="{FF2B5EF4-FFF2-40B4-BE49-F238E27FC236}">
                  <a16:creationId xmlns:a16="http://schemas.microsoft.com/office/drawing/2014/main" id="{FE156C61-EE45-423F-8277-85CBCC8A251E}"/>
                </a:ext>
              </a:extLst>
            </p:cNvPr>
            <p:cNvSpPr/>
            <p:nvPr/>
          </p:nvSpPr>
          <p:spPr>
            <a:xfrm>
              <a:off x="276225" y="233186"/>
              <a:ext cx="8591550" cy="6391628"/>
            </a:xfrm>
            <a:prstGeom prst="frame">
              <a:avLst>
                <a:gd name="adj1" fmla="val 128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0D3BAB7-212F-4BB1-A0F1-1989A0ECB952}"/>
                </a:ext>
              </a:extLst>
            </p:cNvPr>
            <p:cNvSpPr/>
            <p:nvPr/>
          </p:nvSpPr>
          <p:spPr>
            <a:xfrm rot="10800000">
              <a:off x="3901440" y="295187"/>
              <a:ext cx="1341120" cy="421153"/>
            </a:xfrm>
            <a:prstGeom prst="trapezoid">
              <a:avLst>
                <a:gd name="adj" fmla="val 5061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33F919-211D-48EF-9E93-411F335CA8A9}"/>
                </a:ext>
              </a:extLst>
            </p:cNvPr>
            <p:cNvSpPr txBox="1"/>
            <p:nvPr/>
          </p:nvSpPr>
          <p:spPr>
            <a:xfrm>
              <a:off x="4316023" y="295187"/>
              <a:ext cx="511952" cy="461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4443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03</a:t>
              </a:r>
              <a:endParaRPr lang="ko-KR" altLang="en-US" sz="2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44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CFBF48-C7FD-404D-85B9-63CF29B22F95}"/>
              </a:ext>
            </a:extLst>
          </p:cNvPr>
          <p:cNvSpPr txBox="1"/>
          <p:nvPr/>
        </p:nvSpPr>
        <p:spPr>
          <a:xfrm>
            <a:off x="2906850" y="1140413"/>
            <a:ext cx="3330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YOLOV5 </a:t>
            </a:r>
            <a:r>
              <a:rPr lang="ko-KR" altLang="en-US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학습 결과</a:t>
            </a:r>
            <a:endParaRPr lang="ko-KR" altLang="en-US" sz="3200" spc="-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E69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B2ADD-9C1B-482A-A000-D2557B961675}"/>
              </a:ext>
            </a:extLst>
          </p:cNvPr>
          <p:cNvSpPr txBox="1"/>
          <p:nvPr/>
        </p:nvSpPr>
        <p:spPr>
          <a:xfrm>
            <a:off x="2183469" y="1855425"/>
            <a:ext cx="4777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차 학습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epoch-batch 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별 학습과정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– epoch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= 1</a:t>
            </a:r>
            <a:endParaRPr lang="ko-KR" alt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F7ED85-6A85-4BBF-B83B-66C7C4928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438400"/>
            <a:ext cx="4191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60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26E609-1DEC-4F68-B27B-E0D1CCB077D0}"/>
              </a:ext>
            </a:extLst>
          </p:cNvPr>
          <p:cNvSpPr/>
          <p:nvPr/>
        </p:nvSpPr>
        <p:spPr>
          <a:xfrm>
            <a:off x="8229600" y="-1117600"/>
            <a:ext cx="914400" cy="914400"/>
          </a:xfrm>
          <a:prstGeom prst="rect">
            <a:avLst/>
          </a:prstGeom>
          <a:solidFill>
            <a:srgbClr val="24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1A-D731-4D27-B3C6-AE403AD51673}"/>
              </a:ext>
            </a:extLst>
          </p:cNvPr>
          <p:cNvSpPr/>
          <p:nvPr/>
        </p:nvSpPr>
        <p:spPr>
          <a:xfrm>
            <a:off x="7048500" y="-1117600"/>
            <a:ext cx="914400" cy="9144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69F6B-84D2-465E-A01E-F4E1DD857689}"/>
              </a:ext>
            </a:extLst>
          </p:cNvPr>
          <p:cNvSpPr/>
          <p:nvPr/>
        </p:nvSpPr>
        <p:spPr>
          <a:xfrm>
            <a:off x="5867400" y="-1117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DC875F7-9477-4F0A-8C82-8563CB266678}"/>
              </a:ext>
            </a:extLst>
          </p:cNvPr>
          <p:cNvGrpSpPr/>
          <p:nvPr/>
        </p:nvGrpSpPr>
        <p:grpSpPr>
          <a:xfrm>
            <a:off x="278518" y="234892"/>
            <a:ext cx="8586964" cy="6388216"/>
            <a:chOff x="276225" y="233186"/>
            <a:chExt cx="8591550" cy="6391628"/>
          </a:xfrm>
        </p:grpSpPr>
        <p:sp>
          <p:nvSpPr>
            <p:cNvPr id="2" name="액자 1">
              <a:extLst>
                <a:ext uri="{FF2B5EF4-FFF2-40B4-BE49-F238E27FC236}">
                  <a16:creationId xmlns:a16="http://schemas.microsoft.com/office/drawing/2014/main" id="{FE156C61-EE45-423F-8277-85CBCC8A251E}"/>
                </a:ext>
              </a:extLst>
            </p:cNvPr>
            <p:cNvSpPr/>
            <p:nvPr/>
          </p:nvSpPr>
          <p:spPr>
            <a:xfrm>
              <a:off x="276225" y="233186"/>
              <a:ext cx="8591550" cy="6391628"/>
            </a:xfrm>
            <a:prstGeom prst="frame">
              <a:avLst>
                <a:gd name="adj1" fmla="val 128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0D3BAB7-212F-4BB1-A0F1-1989A0ECB952}"/>
                </a:ext>
              </a:extLst>
            </p:cNvPr>
            <p:cNvSpPr/>
            <p:nvPr/>
          </p:nvSpPr>
          <p:spPr>
            <a:xfrm rot="10800000">
              <a:off x="3901440" y="295187"/>
              <a:ext cx="1341120" cy="421153"/>
            </a:xfrm>
            <a:prstGeom prst="trapezoid">
              <a:avLst>
                <a:gd name="adj" fmla="val 5061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33F919-211D-48EF-9E93-411F335CA8A9}"/>
                </a:ext>
              </a:extLst>
            </p:cNvPr>
            <p:cNvSpPr txBox="1"/>
            <p:nvPr/>
          </p:nvSpPr>
          <p:spPr>
            <a:xfrm>
              <a:off x="4316023" y="295187"/>
              <a:ext cx="511952" cy="461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4443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03</a:t>
              </a:r>
              <a:endParaRPr lang="ko-KR" altLang="en-US" sz="2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44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CFBF48-C7FD-404D-85B9-63CF29B22F95}"/>
              </a:ext>
            </a:extLst>
          </p:cNvPr>
          <p:cNvSpPr txBox="1"/>
          <p:nvPr/>
        </p:nvSpPr>
        <p:spPr>
          <a:xfrm>
            <a:off x="2906850" y="1140413"/>
            <a:ext cx="3330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YOLOV5 </a:t>
            </a:r>
            <a:r>
              <a:rPr lang="ko-KR" altLang="en-US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학습 결과</a:t>
            </a:r>
            <a:endParaRPr lang="ko-KR" altLang="en-US" sz="3200" spc="-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E69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B2ADD-9C1B-482A-A000-D2557B961675}"/>
              </a:ext>
            </a:extLst>
          </p:cNvPr>
          <p:cNvSpPr txBox="1"/>
          <p:nvPr/>
        </p:nvSpPr>
        <p:spPr>
          <a:xfrm>
            <a:off x="2183469" y="1855425"/>
            <a:ext cx="4777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차 학습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epoch-batch 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별 학습과정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– epoch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= 2</a:t>
            </a:r>
            <a:endParaRPr lang="ko-KR" alt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695A37-AA4D-4C74-AA7D-85B46DE97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9" y="2280152"/>
            <a:ext cx="4572000" cy="41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14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26E609-1DEC-4F68-B27B-E0D1CCB077D0}"/>
              </a:ext>
            </a:extLst>
          </p:cNvPr>
          <p:cNvSpPr/>
          <p:nvPr/>
        </p:nvSpPr>
        <p:spPr>
          <a:xfrm>
            <a:off x="8229600" y="-1117600"/>
            <a:ext cx="914400" cy="914400"/>
          </a:xfrm>
          <a:prstGeom prst="rect">
            <a:avLst/>
          </a:prstGeom>
          <a:solidFill>
            <a:srgbClr val="24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1A-D731-4D27-B3C6-AE403AD51673}"/>
              </a:ext>
            </a:extLst>
          </p:cNvPr>
          <p:cNvSpPr/>
          <p:nvPr/>
        </p:nvSpPr>
        <p:spPr>
          <a:xfrm>
            <a:off x="7048500" y="-1117600"/>
            <a:ext cx="914400" cy="9144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69F6B-84D2-465E-A01E-F4E1DD857689}"/>
              </a:ext>
            </a:extLst>
          </p:cNvPr>
          <p:cNvSpPr/>
          <p:nvPr/>
        </p:nvSpPr>
        <p:spPr>
          <a:xfrm>
            <a:off x="5867400" y="-1117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DC875F7-9477-4F0A-8C82-8563CB266678}"/>
              </a:ext>
            </a:extLst>
          </p:cNvPr>
          <p:cNvGrpSpPr/>
          <p:nvPr/>
        </p:nvGrpSpPr>
        <p:grpSpPr>
          <a:xfrm>
            <a:off x="278518" y="234892"/>
            <a:ext cx="8586964" cy="6388216"/>
            <a:chOff x="276225" y="233186"/>
            <a:chExt cx="8591550" cy="6391628"/>
          </a:xfrm>
        </p:grpSpPr>
        <p:sp>
          <p:nvSpPr>
            <p:cNvPr id="2" name="액자 1">
              <a:extLst>
                <a:ext uri="{FF2B5EF4-FFF2-40B4-BE49-F238E27FC236}">
                  <a16:creationId xmlns:a16="http://schemas.microsoft.com/office/drawing/2014/main" id="{FE156C61-EE45-423F-8277-85CBCC8A251E}"/>
                </a:ext>
              </a:extLst>
            </p:cNvPr>
            <p:cNvSpPr/>
            <p:nvPr/>
          </p:nvSpPr>
          <p:spPr>
            <a:xfrm>
              <a:off x="276225" y="233186"/>
              <a:ext cx="8591550" cy="6391628"/>
            </a:xfrm>
            <a:prstGeom prst="frame">
              <a:avLst>
                <a:gd name="adj1" fmla="val 128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0D3BAB7-212F-4BB1-A0F1-1989A0ECB952}"/>
                </a:ext>
              </a:extLst>
            </p:cNvPr>
            <p:cNvSpPr/>
            <p:nvPr/>
          </p:nvSpPr>
          <p:spPr>
            <a:xfrm rot="10800000">
              <a:off x="3901440" y="295187"/>
              <a:ext cx="1341120" cy="421153"/>
            </a:xfrm>
            <a:prstGeom prst="trapezoid">
              <a:avLst>
                <a:gd name="adj" fmla="val 5061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33F919-211D-48EF-9E93-411F335CA8A9}"/>
                </a:ext>
              </a:extLst>
            </p:cNvPr>
            <p:cNvSpPr txBox="1"/>
            <p:nvPr/>
          </p:nvSpPr>
          <p:spPr>
            <a:xfrm>
              <a:off x="4316023" y="295187"/>
              <a:ext cx="511952" cy="461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4443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03</a:t>
              </a:r>
              <a:endParaRPr lang="ko-KR" altLang="en-US" sz="2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44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CFBF48-C7FD-404D-85B9-63CF29B22F95}"/>
              </a:ext>
            </a:extLst>
          </p:cNvPr>
          <p:cNvSpPr txBox="1"/>
          <p:nvPr/>
        </p:nvSpPr>
        <p:spPr>
          <a:xfrm>
            <a:off x="2906850" y="1140413"/>
            <a:ext cx="3330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YOLOV5 </a:t>
            </a:r>
            <a:r>
              <a:rPr lang="ko-KR" altLang="en-US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학습 결과</a:t>
            </a:r>
            <a:endParaRPr lang="ko-KR" altLang="en-US" sz="3200" spc="-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E69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B2ADD-9C1B-482A-A000-D2557B961675}"/>
              </a:ext>
            </a:extLst>
          </p:cNvPr>
          <p:cNvSpPr txBox="1"/>
          <p:nvPr/>
        </p:nvSpPr>
        <p:spPr>
          <a:xfrm>
            <a:off x="2183469" y="1855425"/>
            <a:ext cx="4777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차 학습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epoch-batch 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별 학습과정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– epoch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= 3</a:t>
            </a:r>
            <a:endParaRPr lang="ko-KR" alt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C1BBEB-DA6F-4DAA-90E0-26986F761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96" y="2255840"/>
            <a:ext cx="4343400" cy="418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33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26E609-1DEC-4F68-B27B-E0D1CCB077D0}"/>
              </a:ext>
            </a:extLst>
          </p:cNvPr>
          <p:cNvSpPr/>
          <p:nvPr/>
        </p:nvSpPr>
        <p:spPr>
          <a:xfrm>
            <a:off x="8229600" y="-1117600"/>
            <a:ext cx="914400" cy="914400"/>
          </a:xfrm>
          <a:prstGeom prst="rect">
            <a:avLst/>
          </a:prstGeom>
          <a:solidFill>
            <a:srgbClr val="24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1A-D731-4D27-B3C6-AE403AD51673}"/>
              </a:ext>
            </a:extLst>
          </p:cNvPr>
          <p:cNvSpPr/>
          <p:nvPr/>
        </p:nvSpPr>
        <p:spPr>
          <a:xfrm>
            <a:off x="7048500" y="-1117600"/>
            <a:ext cx="914400" cy="9144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69F6B-84D2-465E-A01E-F4E1DD857689}"/>
              </a:ext>
            </a:extLst>
          </p:cNvPr>
          <p:cNvSpPr/>
          <p:nvPr/>
        </p:nvSpPr>
        <p:spPr>
          <a:xfrm>
            <a:off x="5867400" y="-1117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DC875F7-9477-4F0A-8C82-8563CB266678}"/>
              </a:ext>
            </a:extLst>
          </p:cNvPr>
          <p:cNvGrpSpPr/>
          <p:nvPr/>
        </p:nvGrpSpPr>
        <p:grpSpPr>
          <a:xfrm>
            <a:off x="278518" y="234892"/>
            <a:ext cx="8586964" cy="6388216"/>
            <a:chOff x="276225" y="233186"/>
            <a:chExt cx="8591550" cy="6391628"/>
          </a:xfrm>
        </p:grpSpPr>
        <p:sp>
          <p:nvSpPr>
            <p:cNvPr id="2" name="액자 1">
              <a:extLst>
                <a:ext uri="{FF2B5EF4-FFF2-40B4-BE49-F238E27FC236}">
                  <a16:creationId xmlns:a16="http://schemas.microsoft.com/office/drawing/2014/main" id="{FE156C61-EE45-423F-8277-85CBCC8A251E}"/>
                </a:ext>
              </a:extLst>
            </p:cNvPr>
            <p:cNvSpPr/>
            <p:nvPr/>
          </p:nvSpPr>
          <p:spPr>
            <a:xfrm>
              <a:off x="276225" y="233186"/>
              <a:ext cx="8591550" cy="6391628"/>
            </a:xfrm>
            <a:prstGeom prst="frame">
              <a:avLst>
                <a:gd name="adj1" fmla="val 128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0D3BAB7-212F-4BB1-A0F1-1989A0ECB952}"/>
                </a:ext>
              </a:extLst>
            </p:cNvPr>
            <p:cNvSpPr/>
            <p:nvPr/>
          </p:nvSpPr>
          <p:spPr>
            <a:xfrm rot="10800000">
              <a:off x="3901440" y="295187"/>
              <a:ext cx="1341120" cy="421153"/>
            </a:xfrm>
            <a:prstGeom prst="trapezoid">
              <a:avLst>
                <a:gd name="adj" fmla="val 5061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33F919-211D-48EF-9E93-411F335CA8A9}"/>
                </a:ext>
              </a:extLst>
            </p:cNvPr>
            <p:cNvSpPr txBox="1"/>
            <p:nvPr/>
          </p:nvSpPr>
          <p:spPr>
            <a:xfrm>
              <a:off x="4316023" y="295187"/>
              <a:ext cx="511952" cy="461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4443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03</a:t>
              </a:r>
              <a:endParaRPr lang="ko-KR" altLang="en-US" sz="2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44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1CFBF48-C7FD-404D-85B9-63CF29B22F95}"/>
              </a:ext>
            </a:extLst>
          </p:cNvPr>
          <p:cNvSpPr txBox="1"/>
          <p:nvPr/>
        </p:nvSpPr>
        <p:spPr>
          <a:xfrm>
            <a:off x="2906850" y="1140413"/>
            <a:ext cx="3330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YOLOV5 </a:t>
            </a:r>
            <a:r>
              <a:rPr lang="ko-KR" altLang="en-US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학습 결과</a:t>
            </a:r>
            <a:endParaRPr lang="ko-KR" altLang="en-US" sz="3200" spc="-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E69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B2ADD-9C1B-482A-A000-D2557B961675}"/>
              </a:ext>
            </a:extLst>
          </p:cNvPr>
          <p:cNvSpPr txBox="1"/>
          <p:nvPr/>
        </p:nvSpPr>
        <p:spPr>
          <a:xfrm>
            <a:off x="2183469" y="1855425"/>
            <a:ext cx="4777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차 학습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epoch-batch 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별 학습과정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– epoch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= 4</a:t>
            </a:r>
            <a:endParaRPr lang="ko-KR" alt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1150A3-C571-49DC-B959-AD8BCCEC2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389" y="2209800"/>
            <a:ext cx="46482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66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26E609-1DEC-4F68-B27B-E0D1CCB077D0}"/>
              </a:ext>
            </a:extLst>
          </p:cNvPr>
          <p:cNvSpPr/>
          <p:nvPr/>
        </p:nvSpPr>
        <p:spPr>
          <a:xfrm>
            <a:off x="8229600" y="-1117600"/>
            <a:ext cx="914400" cy="914400"/>
          </a:xfrm>
          <a:prstGeom prst="rect">
            <a:avLst/>
          </a:prstGeom>
          <a:solidFill>
            <a:srgbClr val="24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1A-D731-4D27-B3C6-AE403AD51673}"/>
              </a:ext>
            </a:extLst>
          </p:cNvPr>
          <p:cNvSpPr/>
          <p:nvPr/>
        </p:nvSpPr>
        <p:spPr>
          <a:xfrm>
            <a:off x="7048500" y="-1117600"/>
            <a:ext cx="914400" cy="9144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69F6B-84D2-465E-A01E-F4E1DD857689}"/>
              </a:ext>
            </a:extLst>
          </p:cNvPr>
          <p:cNvSpPr/>
          <p:nvPr/>
        </p:nvSpPr>
        <p:spPr>
          <a:xfrm>
            <a:off x="5867400" y="-1117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FE156C61-EE45-423F-8277-85CBCC8A251E}"/>
              </a:ext>
            </a:extLst>
          </p:cNvPr>
          <p:cNvSpPr/>
          <p:nvPr/>
        </p:nvSpPr>
        <p:spPr>
          <a:xfrm>
            <a:off x="278518" y="234892"/>
            <a:ext cx="8586964" cy="6388216"/>
          </a:xfrm>
          <a:prstGeom prst="frame">
            <a:avLst>
              <a:gd name="adj1" fmla="val 128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D0D3BAB7-212F-4BB1-A0F1-1989A0ECB952}"/>
              </a:ext>
            </a:extLst>
          </p:cNvPr>
          <p:cNvSpPr/>
          <p:nvPr/>
        </p:nvSpPr>
        <p:spPr>
          <a:xfrm rot="10800000">
            <a:off x="3901798" y="296860"/>
            <a:ext cx="1340404" cy="420928"/>
          </a:xfrm>
          <a:prstGeom prst="trapezoid">
            <a:avLst>
              <a:gd name="adj" fmla="val 5061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33F919-211D-48EF-9E93-411F335CA8A9}"/>
              </a:ext>
            </a:extLst>
          </p:cNvPr>
          <p:cNvSpPr txBox="1"/>
          <p:nvPr/>
        </p:nvSpPr>
        <p:spPr>
          <a:xfrm>
            <a:off x="4330431" y="296860"/>
            <a:ext cx="483136" cy="472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44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44443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1D57C-5DB4-4842-8BA7-607673D5D84A}"/>
              </a:ext>
            </a:extLst>
          </p:cNvPr>
          <p:cNvSpPr txBox="1"/>
          <p:nvPr/>
        </p:nvSpPr>
        <p:spPr>
          <a:xfrm>
            <a:off x="1340910" y="1140413"/>
            <a:ext cx="6462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YOLO</a:t>
            </a:r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(You Only Look Once)</a:t>
            </a:r>
            <a:r>
              <a:rPr lang="ko-KR" altLang="en-US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모델 원리</a:t>
            </a:r>
            <a:endParaRPr lang="ko-KR" altLang="en-US" sz="3200" spc="-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E69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9E97AE-A5C2-4D23-A2B6-6C6E3C103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915" y="2147813"/>
            <a:ext cx="3789639" cy="376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82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26E609-1DEC-4F68-B27B-E0D1CCB077D0}"/>
              </a:ext>
            </a:extLst>
          </p:cNvPr>
          <p:cNvSpPr/>
          <p:nvPr/>
        </p:nvSpPr>
        <p:spPr>
          <a:xfrm>
            <a:off x="8229600" y="-1117600"/>
            <a:ext cx="914400" cy="914400"/>
          </a:xfrm>
          <a:prstGeom prst="rect">
            <a:avLst/>
          </a:prstGeom>
          <a:solidFill>
            <a:srgbClr val="24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1A-D731-4D27-B3C6-AE403AD51673}"/>
              </a:ext>
            </a:extLst>
          </p:cNvPr>
          <p:cNvSpPr/>
          <p:nvPr/>
        </p:nvSpPr>
        <p:spPr>
          <a:xfrm>
            <a:off x="7048500" y="-1117600"/>
            <a:ext cx="914400" cy="9144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69F6B-84D2-465E-A01E-F4E1DD857689}"/>
              </a:ext>
            </a:extLst>
          </p:cNvPr>
          <p:cNvSpPr/>
          <p:nvPr/>
        </p:nvSpPr>
        <p:spPr>
          <a:xfrm>
            <a:off x="5867400" y="-1117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DC875F7-9477-4F0A-8C82-8563CB266678}"/>
              </a:ext>
            </a:extLst>
          </p:cNvPr>
          <p:cNvGrpSpPr/>
          <p:nvPr/>
        </p:nvGrpSpPr>
        <p:grpSpPr>
          <a:xfrm>
            <a:off x="278518" y="234892"/>
            <a:ext cx="8586964" cy="6388216"/>
            <a:chOff x="276225" y="233186"/>
            <a:chExt cx="8591550" cy="6391628"/>
          </a:xfrm>
        </p:grpSpPr>
        <p:sp>
          <p:nvSpPr>
            <p:cNvPr id="2" name="액자 1">
              <a:extLst>
                <a:ext uri="{FF2B5EF4-FFF2-40B4-BE49-F238E27FC236}">
                  <a16:creationId xmlns:a16="http://schemas.microsoft.com/office/drawing/2014/main" id="{FE156C61-EE45-423F-8277-85CBCC8A251E}"/>
                </a:ext>
              </a:extLst>
            </p:cNvPr>
            <p:cNvSpPr/>
            <p:nvPr/>
          </p:nvSpPr>
          <p:spPr>
            <a:xfrm>
              <a:off x="276225" y="233186"/>
              <a:ext cx="8591550" cy="6391628"/>
            </a:xfrm>
            <a:prstGeom prst="frame">
              <a:avLst>
                <a:gd name="adj1" fmla="val 128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0D3BAB7-212F-4BB1-A0F1-1989A0ECB952}"/>
                </a:ext>
              </a:extLst>
            </p:cNvPr>
            <p:cNvSpPr/>
            <p:nvPr/>
          </p:nvSpPr>
          <p:spPr>
            <a:xfrm rot="10800000">
              <a:off x="3901440" y="295187"/>
              <a:ext cx="1341120" cy="421153"/>
            </a:xfrm>
            <a:prstGeom prst="trapezoid">
              <a:avLst>
                <a:gd name="adj" fmla="val 5061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33F919-211D-48EF-9E93-411F335CA8A9}"/>
                </a:ext>
              </a:extLst>
            </p:cNvPr>
            <p:cNvSpPr txBox="1"/>
            <p:nvPr/>
          </p:nvSpPr>
          <p:spPr>
            <a:xfrm>
              <a:off x="4316023" y="295187"/>
              <a:ext cx="511952" cy="461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4443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04</a:t>
              </a:r>
              <a:endParaRPr lang="ko-KR" altLang="en-US" sz="2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44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84FB50B-97E7-4BE2-9193-2ABF6467F364}"/>
              </a:ext>
            </a:extLst>
          </p:cNvPr>
          <p:cNvSpPr txBox="1"/>
          <p:nvPr/>
        </p:nvSpPr>
        <p:spPr>
          <a:xfrm>
            <a:off x="3902600" y="1140413"/>
            <a:ext cx="1338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동영상</a:t>
            </a:r>
            <a:endParaRPr lang="en-US" altLang="ko-KR" sz="3200" spc="-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" name="bandicam 2020-06-19 05-47-26-077">
            <a:hlinkClick r:id="" action="ppaction://media"/>
            <a:extLst>
              <a:ext uri="{FF2B5EF4-FFF2-40B4-BE49-F238E27FC236}">
                <a16:creationId xmlns:a16="http://schemas.microsoft.com/office/drawing/2014/main" id="{F31E2DB3-9A1D-4830-80F9-1DC93CA8D7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1260" y="1892867"/>
            <a:ext cx="7558340" cy="456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26E609-1DEC-4F68-B27B-E0D1CCB077D0}"/>
              </a:ext>
            </a:extLst>
          </p:cNvPr>
          <p:cNvSpPr/>
          <p:nvPr/>
        </p:nvSpPr>
        <p:spPr>
          <a:xfrm>
            <a:off x="8229600" y="-1117600"/>
            <a:ext cx="914400" cy="914400"/>
          </a:xfrm>
          <a:prstGeom prst="rect">
            <a:avLst/>
          </a:prstGeom>
          <a:solidFill>
            <a:srgbClr val="24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1A-D731-4D27-B3C6-AE403AD51673}"/>
              </a:ext>
            </a:extLst>
          </p:cNvPr>
          <p:cNvSpPr/>
          <p:nvPr/>
        </p:nvSpPr>
        <p:spPr>
          <a:xfrm>
            <a:off x="7048500" y="-1117600"/>
            <a:ext cx="914400" cy="9144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69F6B-84D2-465E-A01E-F4E1DD857689}"/>
              </a:ext>
            </a:extLst>
          </p:cNvPr>
          <p:cNvSpPr/>
          <p:nvPr/>
        </p:nvSpPr>
        <p:spPr>
          <a:xfrm>
            <a:off x="5867400" y="-1117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DC875F7-9477-4F0A-8C82-8563CB266678}"/>
              </a:ext>
            </a:extLst>
          </p:cNvPr>
          <p:cNvGrpSpPr/>
          <p:nvPr/>
        </p:nvGrpSpPr>
        <p:grpSpPr>
          <a:xfrm>
            <a:off x="278518" y="234892"/>
            <a:ext cx="8586964" cy="6388216"/>
            <a:chOff x="276225" y="233186"/>
            <a:chExt cx="8591550" cy="6391628"/>
          </a:xfrm>
        </p:grpSpPr>
        <p:sp>
          <p:nvSpPr>
            <p:cNvPr id="2" name="액자 1">
              <a:extLst>
                <a:ext uri="{FF2B5EF4-FFF2-40B4-BE49-F238E27FC236}">
                  <a16:creationId xmlns:a16="http://schemas.microsoft.com/office/drawing/2014/main" id="{FE156C61-EE45-423F-8277-85CBCC8A251E}"/>
                </a:ext>
              </a:extLst>
            </p:cNvPr>
            <p:cNvSpPr/>
            <p:nvPr/>
          </p:nvSpPr>
          <p:spPr>
            <a:xfrm>
              <a:off x="276225" y="233186"/>
              <a:ext cx="8591550" cy="6391628"/>
            </a:xfrm>
            <a:prstGeom prst="frame">
              <a:avLst>
                <a:gd name="adj1" fmla="val 128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id="{D0D3BAB7-212F-4BB1-A0F1-1989A0ECB952}"/>
                </a:ext>
              </a:extLst>
            </p:cNvPr>
            <p:cNvSpPr/>
            <p:nvPr/>
          </p:nvSpPr>
          <p:spPr>
            <a:xfrm rot="10800000">
              <a:off x="3901440" y="295187"/>
              <a:ext cx="1341120" cy="421153"/>
            </a:xfrm>
            <a:prstGeom prst="trapezoid">
              <a:avLst>
                <a:gd name="adj" fmla="val 5061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33F919-211D-48EF-9E93-411F335CA8A9}"/>
                </a:ext>
              </a:extLst>
            </p:cNvPr>
            <p:cNvSpPr txBox="1"/>
            <p:nvPr/>
          </p:nvSpPr>
          <p:spPr>
            <a:xfrm>
              <a:off x="4316023" y="295187"/>
              <a:ext cx="511952" cy="461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44443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04</a:t>
              </a:r>
              <a:endParaRPr lang="ko-KR" altLang="en-US" sz="2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44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84FB50B-97E7-4BE2-9193-2ABF6467F364}"/>
              </a:ext>
            </a:extLst>
          </p:cNvPr>
          <p:cNvSpPr txBox="1"/>
          <p:nvPr/>
        </p:nvSpPr>
        <p:spPr>
          <a:xfrm>
            <a:off x="3902600" y="1140413"/>
            <a:ext cx="1338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동영상</a:t>
            </a:r>
            <a:endParaRPr lang="en-US" altLang="ko-KR" sz="3200" spc="-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" name="bandicam 2020-06-19 15-05-34-827">
            <a:hlinkClick r:id="" action="ppaction://media"/>
            <a:extLst>
              <a:ext uri="{FF2B5EF4-FFF2-40B4-BE49-F238E27FC236}">
                <a16:creationId xmlns:a16="http://schemas.microsoft.com/office/drawing/2014/main" id="{1ED20786-48C4-459D-A4DF-6BC96CBBA7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0661" y="1813679"/>
            <a:ext cx="7508921" cy="453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7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26E609-1DEC-4F68-B27B-E0D1CCB077D0}"/>
              </a:ext>
            </a:extLst>
          </p:cNvPr>
          <p:cNvSpPr/>
          <p:nvPr/>
        </p:nvSpPr>
        <p:spPr>
          <a:xfrm>
            <a:off x="8229600" y="-1117600"/>
            <a:ext cx="914400" cy="914400"/>
          </a:xfrm>
          <a:prstGeom prst="rect">
            <a:avLst/>
          </a:prstGeom>
          <a:solidFill>
            <a:srgbClr val="24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1A-D731-4D27-B3C6-AE403AD51673}"/>
              </a:ext>
            </a:extLst>
          </p:cNvPr>
          <p:cNvSpPr/>
          <p:nvPr/>
        </p:nvSpPr>
        <p:spPr>
          <a:xfrm>
            <a:off x="7048500" y="-1117600"/>
            <a:ext cx="914400" cy="9144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69F6B-84D2-465E-A01E-F4E1DD857689}"/>
              </a:ext>
            </a:extLst>
          </p:cNvPr>
          <p:cNvSpPr/>
          <p:nvPr/>
        </p:nvSpPr>
        <p:spPr>
          <a:xfrm>
            <a:off x="5867400" y="-1117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BF367B-4002-46B7-8B21-D344B06B87AA}"/>
              </a:ext>
            </a:extLst>
          </p:cNvPr>
          <p:cNvSpPr txBox="1"/>
          <p:nvPr/>
        </p:nvSpPr>
        <p:spPr>
          <a:xfrm>
            <a:off x="753407" y="687951"/>
            <a:ext cx="1962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Thank You</a:t>
            </a:r>
            <a:endParaRPr lang="ko-KR" altLang="en-US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8B333-8C93-4B1F-897E-518D499882F5}"/>
              </a:ext>
            </a:extLst>
          </p:cNvPr>
          <p:cNvSpPr txBox="1"/>
          <p:nvPr/>
        </p:nvSpPr>
        <p:spPr>
          <a:xfrm>
            <a:off x="753407" y="1644151"/>
            <a:ext cx="85457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부족한 점</a:t>
            </a:r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같은 상품의 여러가지 시리즈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예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껌의 경우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같은 모양 여러 상품이 있음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까지 검출이 되는지 확인해야 함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2.   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 분류 카테고리를 늘렸을 경우의 결과를 확인해야 함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  <a:p>
            <a:endParaRPr lang="en-US" altLang="ko-KR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3.   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겹친 물건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등의 다양한 케이스에 대한 검증을 해야 함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2331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26E609-1DEC-4F68-B27B-E0D1CCB077D0}"/>
              </a:ext>
            </a:extLst>
          </p:cNvPr>
          <p:cNvSpPr/>
          <p:nvPr/>
        </p:nvSpPr>
        <p:spPr>
          <a:xfrm>
            <a:off x="8229600" y="-1117600"/>
            <a:ext cx="914400" cy="914400"/>
          </a:xfrm>
          <a:prstGeom prst="rect">
            <a:avLst/>
          </a:prstGeom>
          <a:solidFill>
            <a:srgbClr val="24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1A-D731-4D27-B3C6-AE403AD51673}"/>
              </a:ext>
            </a:extLst>
          </p:cNvPr>
          <p:cNvSpPr/>
          <p:nvPr/>
        </p:nvSpPr>
        <p:spPr>
          <a:xfrm>
            <a:off x="7048500" y="-1117600"/>
            <a:ext cx="914400" cy="9144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69F6B-84D2-465E-A01E-F4E1DD857689}"/>
              </a:ext>
            </a:extLst>
          </p:cNvPr>
          <p:cNvSpPr/>
          <p:nvPr/>
        </p:nvSpPr>
        <p:spPr>
          <a:xfrm>
            <a:off x="5867400" y="-1117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FE156C61-EE45-423F-8277-85CBCC8A251E}"/>
              </a:ext>
            </a:extLst>
          </p:cNvPr>
          <p:cNvSpPr/>
          <p:nvPr/>
        </p:nvSpPr>
        <p:spPr>
          <a:xfrm>
            <a:off x="278518" y="234892"/>
            <a:ext cx="8586964" cy="6388216"/>
          </a:xfrm>
          <a:prstGeom prst="frame">
            <a:avLst>
              <a:gd name="adj1" fmla="val 128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D0D3BAB7-212F-4BB1-A0F1-1989A0ECB952}"/>
              </a:ext>
            </a:extLst>
          </p:cNvPr>
          <p:cNvSpPr/>
          <p:nvPr/>
        </p:nvSpPr>
        <p:spPr>
          <a:xfrm rot="10800000">
            <a:off x="3901798" y="296860"/>
            <a:ext cx="1340404" cy="420928"/>
          </a:xfrm>
          <a:prstGeom prst="trapezoid">
            <a:avLst>
              <a:gd name="adj" fmla="val 5061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33F919-211D-48EF-9E93-411F335CA8A9}"/>
              </a:ext>
            </a:extLst>
          </p:cNvPr>
          <p:cNvSpPr txBox="1"/>
          <p:nvPr/>
        </p:nvSpPr>
        <p:spPr>
          <a:xfrm>
            <a:off x="4330431" y="296860"/>
            <a:ext cx="483136" cy="472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44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44443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1D57C-5DB4-4842-8BA7-607673D5D84A}"/>
              </a:ext>
            </a:extLst>
          </p:cNvPr>
          <p:cNvSpPr txBox="1"/>
          <p:nvPr/>
        </p:nvSpPr>
        <p:spPr>
          <a:xfrm>
            <a:off x="1340910" y="1140413"/>
            <a:ext cx="6462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YOLO</a:t>
            </a:r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(You Only Look Once)</a:t>
            </a:r>
            <a:r>
              <a:rPr lang="ko-KR" altLang="en-US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모델 원리</a:t>
            </a:r>
            <a:endParaRPr lang="ko-KR" altLang="en-US" sz="3200" spc="-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E69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D35A0A6-76EC-4514-B356-4A122D7D9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5381" y="19071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05110264" descr="EMB00005d6c8e35">
            <a:extLst>
              <a:ext uri="{FF2B5EF4-FFF2-40B4-BE49-F238E27FC236}">
                <a16:creationId xmlns:a16="http://schemas.microsoft.com/office/drawing/2014/main" id="{0C91C524-D8CE-49CD-B68A-A82A93757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90" y="2268841"/>
            <a:ext cx="5494535" cy="348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331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26E609-1DEC-4F68-B27B-E0D1CCB077D0}"/>
              </a:ext>
            </a:extLst>
          </p:cNvPr>
          <p:cNvSpPr/>
          <p:nvPr/>
        </p:nvSpPr>
        <p:spPr>
          <a:xfrm>
            <a:off x="8229600" y="-1117600"/>
            <a:ext cx="914400" cy="914400"/>
          </a:xfrm>
          <a:prstGeom prst="rect">
            <a:avLst/>
          </a:prstGeom>
          <a:solidFill>
            <a:srgbClr val="24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1A-D731-4D27-B3C6-AE403AD51673}"/>
              </a:ext>
            </a:extLst>
          </p:cNvPr>
          <p:cNvSpPr/>
          <p:nvPr/>
        </p:nvSpPr>
        <p:spPr>
          <a:xfrm>
            <a:off x="7048500" y="-1117600"/>
            <a:ext cx="914400" cy="9144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69F6B-84D2-465E-A01E-F4E1DD857689}"/>
              </a:ext>
            </a:extLst>
          </p:cNvPr>
          <p:cNvSpPr/>
          <p:nvPr/>
        </p:nvSpPr>
        <p:spPr>
          <a:xfrm>
            <a:off x="5867400" y="-1117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FE156C61-EE45-423F-8277-85CBCC8A251E}"/>
              </a:ext>
            </a:extLst>
          </p:cNvPr>
          <p:cNvSpPr/>
          <p:nvPr/>
        </p:nvSpPr>
        <p:spPr>
          <a:xfrm>
            <a:off x="278518" y="234892"/>
            <a:ext cx="8586964" cy="6388216"/>
          </a:xfrm>
          <a:prstGeom prst="frame">
            <a:avLst>
              <a:gd name="adj1" fmla="val 128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D0D3BAB7-212F-4BB1-A0F1-1989A0ECB952}"/>
              </a:ext>
            </a:extLst>
          </p:cNvPr>
          <p:cNvSpPr/>
          <p:nvPr/>
        </p:nvSpPr>
        <p:spPr>
          <a:xfrm rot="10800000">
            <a:off x="3901798" y="296860"/>
            <a:ext cx="1340404" cy="420928"/>
          </a:xfrm>
          <a:prstGeom prst="trapezoid">
            <a:avLst>
              <a:gd name="adj" fmla="val 5061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33F919-211D-48EF-9E93-411F335CA8A9}"/>
              </a:ext>
            </a:extLst>
          </p:cNvPr>
          <p:cNvSpPr txBox="1"/>
          <p:nvPr/>
        </p:nvSpPr>
        <p:spPr>
          <a:xfrm>
            <a:off x="4330431" y="296860"/>
            <a:ext cx="483136" cy="472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44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44443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1D57C-5DB4-4842-8BA7-607673D5D84A}"/>
              </a:ext>
            </a:extLst>
          </p:cNvPr>
          <p:cNvSpPr txBox="1"/>
          <p:nvPr/>
        </p:nvSpPr>
        <p:spPr>
          <a:xfrm>
            <a:off x="1340910" y="1140413"/>
            <a:ext cx="6462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YOLO</a:t>
            </a:r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(You Only Look Once)</a:t>
            </a:r>
            <a:r>
              <a:rPr lang="ko-KR" altLang="en-US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모델 원리</a:t>
            </a:r>
            <a:endParaRPr lang="ko-KR" altLang="en-US" sz="3200" spc="-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E69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131357-F62A-44E5-B48C-1C15D7BF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12" y="2697891"/>
            <a:ext cx="7908720" cy="22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87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26E609-1DEC-4F68-B27B-E0D1CCB077D0}"/>
              </a:ext>
            </a:extLst>
          </p:cNvPr>
          <p:cNvSpPr/>
          <p:nvPr/>
        </p:nvSpPr>
        <p:spPr>
          <a:xfrm>
            <a:off x="8229600" y="-1117600"/>
            <a:ext cx="914400" cy="914400"/>
          </a:xfrm>
          <a:prstGeom prst="rect">
            <a:avLst/>
          </a:prstGeom>
          <a:solidFill>
            <a:srgbClr val="24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1A-D731-4D27-B3C6-AE403AD51673}"/>
              </a:ext>
            </a:extLst>
          </p:cNvPr>
          <p:cNvSpPr/>
          <p:nvPr/>
        </p:nvSpPr>
        <p:spPr>
          <a:xfrm>
            <a:off x="7048500" y="-1117600"/>
            <a:ext cx="914400" cy="9144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69F6B-84D2-465E-A01E-F4E1DD857689}"/>
              </a:ext>
            </a:extLst>
          </p:cNvPr>
          <p:cNvSpPr/>
          <p:nvPr/>
        </p:nvSpPr>
        <p:spPr>
          <a:xfrm>
            <a:off x="5867400" y="-1117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FE156C61-EE45-423F-8277-85CBCC8A251E}"/>
              </a:ext>
            </a:extLst>
          </p:cNvPr>
          <p:cNvSpPr/>
          <p:nvPr/>
        </p:nvSpPr>
        <p:spPr>
          <a:xfrm>
            <a:off x="278518" y="234892"/>
            <a:ext cx="8586964" cy="6388216"/>
          </a:xfrm>
          <a:prstGeom prst="frame">
            <a:avLst>
              <a:gd name="adj1" fmla="val 128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D0D3BAB7-212F-4BB1-A0F1-1989A0ECB952}"/>
              </a:ext>
            </a:extLst>
          </p:cNvPr>
          <p:cNvSpPr/>
          <p:nvPr/>
        </p:nvSpPr>
        <p:spPr>
          <a:xfrm rot="10800000">
            <a:off x="3901798" y="296860"/>
            <a:ext cx="1340404" cy="420928"/>
          </a:xfrm>
          <a:prstGeom prst="trapezoid">
            <a:avLst>
              <a:gd name="adj" fmla="val 5061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33F919-211D-48EF-9E93-411F335CA8A9}"/>
              </a:ext>
            </a:extLst>
          </p:cNvPr>
          <p:cNvSpPr txBox="1"/>
          <p:nvPr/>
        </p:nvSpPr>
        <p:spPr>
          <a:xfrm>
            <a:off x="4330431" y="296860"/>
            <a:ext cx="483136" cy="472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44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44443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1D57C-5DB4-4842-8BA7-607673D5D84A}"/>
              </a:ext>
            </a:extLst>
          </p:cNvPr>
          <p:cNvSpPr txBox="1"/>
          <p:nvPr/>
        </p:nvSpPr>
        <p:spPr>
          <a:xfrm>
            <a:off x="1340910" y="1140413"/>
            <a:ext cx="6462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YOLO</a:t>
            </a:r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(You Only Look Once)</a:t>
            </a:r>
            <a:r>
              <a:rPr lang="ko-KR" altLang="en-US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모델 원리</a:t>
            </a:r>
            <a:endParaRPr lang="ko-KR" altLang="en-US" sz="3200" spc="-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E69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8D26C5-3768-4A9C-BEF1-968C476AF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96" y="2542768"/>
            <a:ext cx="8186497" cy="279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23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26E609-1DEC-4F68-B27B-E0D1CCB077D0}"/>
              </a:ext>
            </a:extLst>
          </p:cNvPr>
          <p:cNvSpPr/>
          <p:nvPr/>
        </p:nvSpPr>
        <p:spPr>
          <a:xfrm>
            <a:off x="8229600" y="-1117600"/>
            <a:ext cx="914400" cy="914400"/>
          </a:xfrm>
          <a:prstGeom prst="rect">
            <a:avLst/>
          </a:prstGeom>
          <a:solidFill>
            <a:srgbClr val="24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1A-D731-4D27-B3C6-AE403AD51673}"/>
              </a:ext>
            </a:extLst>
          </p:cNvPr>
          <p:cNvSpPr/>
          <p:nvPr/>
        </p:nvSpPr>
        <p:spPr>
          <a:xfrm>
            <a:off x="7048500" y="-1117600"/>
            <a:ext cx="914400" cy="9144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69F6B-84D2-465E-A01E-F4E1DD857689}"/>
              </a:ext>
            </a:extLst>
          </p:cNvPr>
          <p:cNvSpPr/>
          <p:nvPr/>
        </p:nvSpPr>
        <p:spPr>
          <a:xfrm>
            <a:off x="5867400" y="-1117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FE156C61-EE45-423F-8277-85CBCC8A251E}"/>
              </a:ext>
            </a:extLst>
          </p:cNvPr>
          <p:cNvSpPr/>
          <p:nvPr/>
        </p:nvSpPr>
        <p:spPr>
          <a:xfrm>
            <a:off x="278518" y="234892"/>
            <a:ext cx="8586964" cy="6388216"/>
          </a:xfrm>
          <a:prstGeom prst="frame">
            <a:avLst>
              <a:gd name="adj1" fmla="val 128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D0D3BAB7-212F-4BB1-A0F1-1989A0ECB952}"/>
              </a:ext>
            </a:extLst>
          </p:cNvPr>
          <p:cNvSpPr/>
          <p:nvPr/>
        </p:nvSpPr>
        <p:spPr>
          <a:xfrm rot="10800000">
            <a:off x="3901798" y="296860"/>
            <a:ext cx="1340404" cy="420928"/>
          </a:xfrm>
          <a:prstGeom prst="trapezoid">
            <a:avLst>
              <a:gd name="adj" fmla="val 5061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33F919-211D-48EF-9E93-411F335CA8A9}"/>
              </a:ext>
            </a:extLst>
          </p:cNvPr>
          <p:cNvSpPr txBox="1"/>
          <p:nvPr/>
        </p:nvSpPr>
        <p:spPr>
          <a:xfrm>
            <a:off x="4330431" y="296860"/>
            <a:ext cx="483136" cy="472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44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44443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1D57C-5DB4-4842-8BA7-607673D5D84A}"/>
              </a:ext>
            </a:extLst>
          </p:cNvPr>
          <p:cNvSpPr txBox="1"/>
          <p:nvPr/>
        </p:nvSpPr>
        <p:spPr>
          <a:xfrm>
            <a:off x="1340910" y="1140413"/>
            <a:ext cx="6462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YOLO</a:t>
            </a:r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(You Only Look Once)</a:t>
            </a:r>
            <a:r>
              <a:rPr lang="ko-KR" altLang="en-US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모델 원리</a:t>
            </a:r>
            <a:endParaRPr lang="ko-KR" altLang="en-US" sz="3200" spc="-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E69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9A2788-2F1C-4175-B516-CBAE0826D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582" y="1893977"/>
            <a:ext cx="5757863" cy="416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98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26E609-1DEC-4F68-B27B-E0D1CCB077D0}"/>
              </a:ext>
            </a:extLst>
          </p:cNvPr>
          <p:cNvSpPr/>
          <p:nvPr/>
        </p:nvSpPr>
        <p:spPr>
          <a:xfrm>
            <a:off x="8229600" y="-1117600"/>
            <a:ext cx="914400" cy="914400"/>
          </a:xfrm>
          <a:prstGeom prst="rect">
            <a:avLst/>
          </a:prstGeom>
          <a:solidFill>
            <a:srgbClr val="24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1A-D731-4D27-B3C6-AE403AD51673}"/>
              </a:ext>
            </a:extLst>
          </p:cNvPr>
          <p:cNvSpPr/>
          <p:nvPr/>
        </p:nvSpPr>
        <p:spPr>
          <a:xfrm>
            <a:off x="7048500" y="-1117600"/>
            <a:ext cx="914400" cy="9144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69F6B-84D2-465E-A01E-F4E1DD857689}"/>
              </a:ext>
            </a:extLst>
          </p:cNvPr>
          <p:cNvSpPr/>
          <p:nvPr/>
        </p:nvSpPr>
        <p:spPr>
          <a:xfrm>
            <a:off x="5867400" y="-1117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FE156C61-EE45-423F-8277-85CBCC8A251E}"/>
              </a:ext>
            </a:extLst>
          </p:cNvPr>
          <p:cNvSpPr/>
          <p:nvPr/>
        </p:nvSpPr>
        <p:spPr>
          <a:xfrm>
            <a:off x="278518" y="234892"/>
            <a:ext cx="8586964" cy="6388216"/>
          </a:xfrm>
          <a:prstGeom prst="frame">
            <a:avLst>
              <a:gd name="adj1" fmla="val 128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D0D3BAB7-212F-4BB1-A0F1-1989A0ECB952}"/>
              </a:ext>
            </a:extLst>
          </p:cNvPr>
          <p:cNvSpPr/>
          <p:nvPr/>
        </p:nvSpPr>
        <p:spPr>
          <a:xfrm rot="10800000">
            <a:off x="3901798" y="296860"/>
            <a:ext cx="1340404" cy="420928"/>
          </a:xfrm>
          <a:prstGeom prst="trapezoid">
            <a:avLst>
              <a:gd name="adj" fmla="val 5061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33F919-211D-48EF-9E93-411F335CA8A9}"/>
              </a:ext>
            </a:extLst>
          </p:cNvPr>
          <p:cNvSpPr txBox="1"/>
          <p:nvPr/>
        </p:nvSpPr>
        <p:spPr>
          <a:xfrm>
            <a:off x="4330431" y="296860"/>
            <a:ext cx="483136" cy="472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44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44443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1D57C-5DB4-4842-8BA7-607673D5D84A}"/>
              </a:ext>
            </a:extLst>
          </p:cNvPr>
          <p:cNvSpPr txBox="1"/>
          <p:nvPr/>
        </p:nvSpPr>
        <p:spPr>
          <a:xfrm>
            <a:off x="1340910" y="1140413"/>
            <a:ext cx="6462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YOLO</a:t>
            </a:r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(You Only Look Once)</a:t>
            </a:r>
            <a:r>
              <a:rPr lang="ko-KR" altLang="en-US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모델 원리</a:t>
            </a:r>
            <a:endParaRPr lang="ko-KR" altLang="en-US" sz="3200" spc="-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E69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D1F8CC-A08D-446F-82A4-F3E8A800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6" y="1949767"/>
            <a:ext cx="78200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46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4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26E609-1DEC-4F68-B27B-E0D1CCB077D0}"/>
              </a:ext>
            </a:extLst>
          </p:cNvPr>
          <p:cNvSpPr/>
          <p:nvPr/>
        </p:nvSpPr>
        <p:spPr>
          <a:xfrm>
            <a:off x="8229600" y="-1117600"/>
            <a:ext cx="914400" cy="914400"/>
          </a:xfrm>
          <a:prstGeom prst="rect">
            <a:avLst/>
          </a:prstGeom>
          <a:solidFill>
            <a:srgbClr val="24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DE11A-D731-4D27-B3C6-AE403AD51673}"/>
              </a:ext>
            </a:extLst>
          </p:cNvPr>
          <p:cNvSpPr/>
          <p:nvPr/>
        </p:nvSpPr>
        <p:spPr>
          <a:xfrm>
            <a:off x="7048500" y="-1117600"/>
            <a:ext cx="914400" cy="9144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69F6B-84D2-465E-A01E-F4E1DD857689}"/>
              </a:ext>
            </a:extLst>
          </p:cNvPr>
          <p:cNvSpPr/>
          <p:nvPr/>
        </p:nvSpPr>
        <p:spPr>
          <a:xfrm>
            <a:off x="5867400" y="-11176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FE156C61-EE45-423F-8277-85CBCC8A251E}"/>
              </a:ext>
            </a:extLst>
          </p:cNvPr>
          <p:cNvSpPr/>
          <p:nvPr/>
        </p:nvSpPr>
        <p:spPr>
          <a:xfrm>
            <a:off x="278518" y="234892"/>
            <a:ext cx="8586964" cy="6388216"/>
          </a:xfrm>
          <a:prstGeom prst="frame">
            <a:avLst>
              <a:gd name="adj1" fmla="val 128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D0D3BAB7-212F-4BB1-A0F1-1989A0ECB952}"/>
              </a:ext>
            </a:extLst>
          </p:cNvPr>
          <p:cNvSpPr/>
          <p:nvPr/>
        </p:nvSpPr>
        <p:spPr>
          <a:xfrm rot="10800000">
            <a:off x="3901798" y="296860"/>
            <a:ext cx="1340404" cy="420928"/>
          </a:xfrm>
          <a:prstGeom prst="trapezoid">
            <a:avLst>
              <a:gd name="adj" fmla="val 5061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33F919-211D-48EF-9E93-411F335CA8A9}"/>
              </a:ext>
            </a:extLst>
          </p:cNvPr>
          <p:cNvSpPr txBox="1"/>
          <p:nvPr/>
        </p:nvSpPr>
        <p:spPr>
          <a:xfrm>
            <a:off x="4330431" y="296860"/>
            <a:ext cx="483136" cy="472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44443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  <a:endParaRPr lang="ko-KR" altLang="en-US" sz="2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44443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1D57C-5DB4-4842-8BA7-607673D5D84A}"/>
              </a:ext>
            </a:extLst>
          </p:cNvPr>
          <p:cNvSpPr txBox="1"/>
          <p:nvPr/>
        </p:nvSpPr>
        <p:spPr>
          <a:xfrm>
            <a:off x="1340910" y="1140413"/>
            <a:ext cx="6462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E699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YOLO</a:t>
            </a:r>
            <a:r>
              <a:rPr lang="en-US" altLang="ko-KR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(You Only Look Once)</a:t>
            </a:r>
            <a:r>
              <a:rPr lang="ko-KR" altLang="en-US" sz="3200" spc="-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모델 원리</a:t>
            </a:r>
            <a:endParaRPr lang="ko-KR" altLang="en-US" sz="3200" spc="-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E699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C08841-C4DB-4036-B183-F27EF1B3F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7" y="2467658"/>
            <a:ext cx="7927462" cy="286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8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2454</TotalTime>
  <Words>732</Words>
  <Application>Microsoft Office PowerPoint</Application>
  <PresentationFormat>화면 슬라이드 쇼(4:3)</PresentationFormat>
  <Paragraphs>126</Paragraphs>
  <Slides>32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Calibri</vt:lpstr>
      <vt:lpstr>Arial</vt:lpstr>
      <vt:lpstr>맑은 고딕</vt:lpstr>
      <vt:lpstr>배달의민족 한나는 열한살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0perk533@naver.com</dc:creator>
  <cp:lastModifiedBy>noh taehyun</cp:lastModifiedBy>
  <cp:revision>57</cp:revision>
  <dcterms:created xsi:type="dcterms:W3CDTF">2020-04-16T02:36:52Z</dcterms:created>
  <dcterms:modified xsi:type="dcterms:W3CDTF">2020-06-20T10:42:19Z</dcterms:modified>
</cp:coreProperties>
</file>